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8" r:id="rId1"/>
  </p:sldMasterIdLst>
  <p:sldIdLst>
    <p:sldId id="256" r:id="rId2"/>
    <p:sldId id="257" r:id="rId3"/>
    <p:sldId id="258" r:id="rId4"/>
    <p:sldId id="259" r:id="rId5"/>
    <p:sldId id="260" r:id="rId6"/>
    <p:sldId id="261" r:id="rId7"/>
    <p:sldId id="262" r:id="rId8"/>
    <p:sldId id="285" r:id="rId9"/>
    <p:sldId id="263" r:id="rId10"/>
    <p:sldId id="282" r:id="rId11"/>
    <p:sldId id="283" r:id="rId12"/>
    <p:sldId id="284" r:id="rId13"/>
    <p:sldId id="265" r:id="rId14"/>
    <p:sldId id="266" r:id="rId15"/>
    <p:sldId id="267" r:id="rId16"/>
    <p:sldId id="268" r:id="rId17"/>
    <p:sldId id="269" r:id="rId18"/>
    <p:sldId id="270" r:id="rId19"/>
    <p:sldId id="271" r:id="rId20"/>
    <p:sldId id="272" r:id="rId21"/>
    <p:sldId id="273" r:id="rId22"/>
    <p:sldId id="275" r:id="rId23"/>
    <p:sldId id="276" r:id="rId24"/>
    <p:sldId id="277" r:id="rId25"/>
    <p:sldId id="278" r:id="rId26"/>
    <p:sldId id="279" r:id="rId27"/>
    <p:sldId id="280" r:id="rId28"/>
    <p:sldId id="281" r:id="rId29"/>
    <p:sldId id="286"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5A30"/>
    <a:srgbClr val="D5B48E"/>
    <a:srgbClr val="D8B990"/>
    <a:srgbClr val="DDC09F"/>
    <a:srgbClr val="F8F8F8"/>
    <a:srgbClr val="DDBC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86" autoAdjust="0"/>
    <p:restoredTop sz="94660"/>
  </p:normalViewPr>
  <p:slideViewPr>
    <p:cSldViewPr snapToGrid="0">
      <p:cViewPr varScale="1">
        <p:scale>
          <a:sx n="69" d="100"/>
          <a:sy n="69" d="100"/>
        </p:scale>
        <p:origin x="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a:xfrm>
            <a:off x="2692397" y="5037663"/>
            <a:ext cx="5214635" cy="279400"/>
          </a:xfrm>
        </p:spPr>
        <p:txBody>
          <a:bodyPr/>
          <a:lstStyle/>
          <a:p>
            <a:endParaRPr lang="he-IL"/>
          </a:p>
        </p:txBody>
      </p:sp>
      <p:sp>
        <p:nvSpPr>
          <p:cNvPr id="6" name="Slide Number Placeholder 5"/>
          <p:cNvSpPr>
            <a:spLocks noGrp="1"/>
          </p:cNvSpPr>
          <p:nvPr>
            <p:ph type="sldNum" sz="quarter" idx="12"/>
          </p:nvPr>
        </p:nvSpPr>
        <p:spPr>
          <a:xfrm>
            <a:off x="8956900" y="5037663"/>
            <a:ext cx="551167" cy="279400"/>
          </a:xfrm>
        </p:spPr>
        <p:txBody>
          <a:bodyPr/>
          <a:lstStyle/>
          <a:p>
            <a:fld id="{4C2365BD-674A-4498-A92B-65993F1ECFB8}" type="slidenum">
              <a:rPr lang="he-IL" smtClean="0"/>
              <a:t>‹#›</a:t>
            </a:fld>
            <a:endParaRPr lang="he-IL"/>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11086651" y="265043"/>
            <a:ext cx="641522" cy="369332"/>
          </a:xfrm>
          <a:prstGeom prst="rect">
            <a:avLst/>
          </a:prstGeom>
          <a:noFill/>
        </p:spPr>
        <p:txBody>
          <a:bodyPr wrap="none" rtlCol="1">
            <a:spAutoFit/>
          </a:bodyPr>
          <a:lstStyle/>
          <a:p>
            <a:r>
              <a:rPr lang="he-IL" dirty="0" smtClean="0"/>
              <a:t>בס"ד</a:t>
            </a:r>
            <a:endParaRPr lang="he-IL" dirty="0"/>
          </a:p>
        </p:txBody>
      </p:sp>
    </p:spTree>
    <p:extLst>
      <p:ext uri="{BB962C8B-B14F-4D97-AF65-F5344CB8AC3E}">
        <p14:creationId xmlns:p14="http://schemas.microsoft.com/office/powerpoint/2010/main" val="3071438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4C2365BD-674A-4498-A92B-65993F1ECFB8}" type="slidenum">
              <a:rPr lang="he-IL" smtClean="0"/>
              <a:t>‹#›</a:t>
            </a:fld>
            <a:endParaRPr lang="he-IL"/>
          </a:p>
        </p:txBody>
      </p:sp>
    </p:spTree>
    <p:extLst>
      <p:ext uri="{BB962C8B-B14F-4D97-AF65-F5344CB8AC3E}">
        <p14:creationId xmlns:p14="http://schemas.microsoft.com/office/powerpoint/2010/main" val="1358471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8056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044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spTree>
    <p:extLst>
      <p:ext uri="{BB962C8B-B14F-4D97-AF65-F5344CB8AC3E}">
        <p14:creationId xmlns:p14="http://schemas.microsoft.com/office/powerpoint/2010/main" val="2121413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he-IL" smtClean="0"/>
              <a:t>לחץ כדי לערוך סגנון כותרת של תבנית בסיס</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9137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he-IL" smtClean="0"/>
              <a:t>לחץ כדי לערוך סגנון כותרת של תבנית בסיס</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3302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8287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683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cxnSp>
        <p:nvCxnSpPr>
          <p:cNvPr id="7" name="Straight Connector 6"/>
          <p:cNvCxnSpPr/>
          <p:nvPr/>
        </p:nvCxnSpPr>
        <p:spPr>
          <a:xfrm>
            <a:off x="1295401" y="2282317"/>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2"/>
            <a:ext cx="9601196" cy="1025571"/>
          </a:xfrm>
        </p:spPr>
        <p:txBody>
          <a:bodyPr/>
          <a:lstStyle>
            <a:lvl1pPr>
              <a:defRPr>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en-US" dirty="0"/>
          </a:p>
        </p:txBody>
      </p:sp>
      <p:sp>
        <p:nvSpPr>
          <p:cNvPr id="3" name="Content Placeholder 2"/>
          <p:cNvSpPr>
            <a:spLocks noGrp="1"/>
          </p:cNvSpPr>
          <p:nvPr>
            <p:ph idx="1"/>
          </p:nvPr>
        </p:nvSpPr>
        <p:spPr>
          <a:xfrm>
            <a:off x="1295401" y="2282317"/>
            <a:ext cx="9601196" cy="3593551"/>
          </a:xfrm>
        </p:spPr>
        <p:txBody>
          <a:bodyPr/>
          <a:lstStyle/>
          <a:p>
            <a:pPr lvl="0"/>
            <a:r>
              <a:rPr lang="he-IL" dirty="0" smtClean="0"/>
              <a:t>לחץ כדי לערוך סגנונות טקסט של תבנית בסיס</a:t>
            </a:r>
          </a:p>
          <a:p>
            <a:pPr lvl="1"/>
            <a:r>
              <a:rPr lang="he-IL" dirty="0" smtClean="0"/>
              <a:t>רמה שנייה</a:t>
            </a:r>
          </a:p>
          <a:p>
            <a:pPr lvl="2"/>
            <a:r>
              <a:rPr lang="he-IL" dirty="0" smtClean="0"/>
              <a:t>רמה שלישית</a:t>
            </a:r>
          </a:p>
          <a:p>
            <a:pPr lvl="3"/>
            <a:r>
              <a:rPr lang="he-IL" dirty="0" smtClean="0"/>
              <a:t>רמה רביעית</a:t>
            </a:r>
          </a:p>
          <a:p>
            <a:pPr lvl="4"/>
            <a:r>
              <a:rPr lang="he-IL" dirty="0" smtClean="0"/>
              <a:t>רמה חמישית</a:t>
            </a:r>
            <a:endParaRPr lang="en-US" dirty="0"/>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sp>
        <p:nvSpPr>
          <p:cNvPr id="8" name="TextBox 7"/>
          <p:cNvSpPr txBox="1"/>
          <p:nvPr userDrawn="1"/>
        </p:nvSpPr>
        <p:spPr>
          <a:xfrm>
            <a:off x="11258929" y="164343"/>
            <a:ext cx="641522" cy="369332"/>
          </a:xfrm>
          <a:prstGeom prst="rect">
            <a:avLst/>
          </a:prstGeom>
          <a:noFill/>
        </p:spPr>
        <p:txBody>
          <a:bodyPr wrap="none" rtlCol="1">
            <a:spAutoFit/>
          </a:bodyPr>
          <a:lstStyle/>
          <a:p>
            <a:r>
              <a:rPr lang="he-IL" dirty="0" smtClean="0"/>
              <a:t>בס"ד</a:t>
            </a:r>
            <a:endParaRPr lang="he-IL" dirty="0"/>
          </a:p>
        </p:txBody>
      </p:sp>
    </p:spTree>
    <p:extLst>
      <p:ext uri="{BB962C8B-B14F-4D97-AF65-F5344CB8AC3E}">
        <p14:creationId xmlns:p14="http://schemas.microsoft.com/office/powerpoint/2010/main" val="195417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4C2365BD-674A-4498-A92B-65993F1ECFB8}" type="slidenum">
              <a:rPr lang="he-IL" smtClean="0"/>
              <a:t>‹#›</a:t>
            </a:fld>
            <a:endParaRPr lang="he-IL"/>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3789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4C2365BD-674A-4498-A92B-65993F1ECFB8}" type="slidenum">
              <a:rPr lang="he-IL" smtClean="0"/>
              <a:t>‹#›</a:t>
            </a:fld>
            <a:endParaRPr lang="he-IL"/>
          </a:p>
        </p:txBody>
      </p:sp>
    </p:spTree>
    <p:extLst>
      <p:ext uri="{BB962C8B-B14F-4D97-AF65-F5344CB8AC3E}">
        <p14:creationId xmlns:p14="http://schemas.microsoft.com/office/powerpoint/2010/main" val="77502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4C2365BD-674A-4498-A92B-65993F1ECFB8}" type="slidenum">
              <a:rPr lang="he-IL" smtClean="0"/>
              <a:t>‹#›</a:t>
            </a:fld>
            <a:endParaRPr lang="he-IL"/>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6158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4C2365BD-674A-4498-A92B-65993F1ECFB8}" type="slidenum">
              <a:rPr lang="he-IL" smtClean="0"/>
              <a:t>‹#›</a:t>
            </a:fld>
            <a:endParaRPr lang="he-I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099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4C2365BD-674A-4498-A92B-65993F1ECFB8}" type="slidenum">
              <a:rPr lang="he-IL" smtClean="0"/>
              <a:t>‹#›</a:t>
            </a:fld>
            <a:endParaRPr lang="he-IL"/>
          </a:p>
        </p:txBody>
      </p:sp>
    </p:spTree>
    <p:extLst>
      <p:ext uri="{BB962C8B-B14F-4D97-AF65-F5344CB8AC3E}">
        <p14:creationId xmlns:p14="http://schemas.microsoft.com/office/powerpoint/2010/main" val="339535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4C2365BD-674A-4498-A92B-65993F1ECFB8}" type="slidenum">
              <a:rPr lang="he-IL" smtClean="0"/>
              <a:t>‹#›</a:t>
            </a:fld>
            <a:endParaRPr lang="he-IL"/>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134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he-IL" smtClean="0"/>
              <a:t>לחץ כדי לערוך סגנון כותרת של תבנית בסיס</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D9A7AB0-47B1-4D4A-B865-5267A5A646B7}" type="datetimeFigureOut">
              <a:rPr lang="he-IL" smtClean="0"/>
              <a:t>ט"ו/סיון/תשע"ה</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4C2365BD-674A-4498-A92B-65993F1ECFB8}" type="slidenum">
              <a:rPr lang="he-IL" smtClean="0"/>
              <a:t>‹#›</a:t>
            </a:fld>
            <a:endParaRPr lang="he-IL"/>
          </a:p>
        </p:txBody>
      </p:sp>
    </p:spTree>
    <p:extLst>
      <p:ext uri="{BB962C8B-B14F-4D97-AF65-F5344CB8AC3E}">
        <p14:creationId xmlns:p14="http://schemas.microsoft.com/office/powerpoint/2010/main" val="227302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9A7AB0-47B1-4D4A-B865-5267A5A646B7}" type="datetimeFigureOut">
              <a:rPr lang="he-IL" smtClean="0"/>
              <a:t>ט"ו/סיון/תשע"ה</a:t>
            </a:fld>
            <a:endParaRPr lang="he-IL"/>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he-IL"/>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2365BD-674A-4498-A92B-65993F1ECFB8}" type="slidenum">
              <a:rPr lang="he-IL" smtClean="0"/>
              <a:t>‹#›</a:t>
            </a:fld>
            <a:endParaRPr lang="he-IL"/>
          </a:p>
        </p:txBody>
      </p:sp>
    </p:spTree>
    <p:extLst>
      <p:ext uri="{BB962C8B-B14F-4D97-AF65-F5344CB8AC3E}">
        <p14:creationId xmlns:p14="http://schemas.microsoft.com/office/powerpoint/2010/main" val="92836748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oleObject" Target="../embeddings/oleObject5.bin"/><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082022"/>
            <a:ext cx="9144000" cy="2387600"/>
          </a:xfrm>
        </p:spPr>
        <p:txBody>
          <a:bodyPr/>
          <a:lstStyle/>
          <a:p>
            <a:r>
              <a:rPr lang="he-IL" dirty="0" smtClean="0"/>
              <a:t>ספירת העומר</a:t>
            </a:r>
            <a:endParaRPr lang="he-IL" dirty="0"/>
          </a:p>
        </p:txBody>
      </p:sp>
      <p:sp>
        <p:nvSpPr>
          <p:cNvPr id="3" name="כותרת משנה 2"/>
          <p:cNvSpPr>
            <a:spLocks noGrp="1"/>
          </p:cNvSpPr>
          <p:nvPr>
            <p:ph type="subTitle" idx="1"/>
          </p:nvPr>
        </p:nvSpPr>
        <p:spPr>
          <a:xfrm>
            <a:off x="3537526" y="3759890"/>
            <a:ext cx="5521681" cy="1654632"/>
          </a:xfrm>
        </p:spPr>
        <p:txBody>
          <a:bodyPr>
            <a:normAutofit fontScale="92500" lnSpcReduction="10000"/>
          </a:bodyPr>
          <a:lstStyle/>
          <a:p>
            <a:r>
              <a:rPr lang="he-IL" dirty="0" smtClean="0"/>
              <a:t>מאת הרב אלישע לוי שליט"א</a:t>
            </a:r>
          </a:p>
          <a:p>
            <a:r>
              <a:rPr lang="he-IL" dirty="0" smtClean="0"/>
              <a:t>רב מרכז העיר</a:t>
            </a:r>
          </a:p>
          <a:p>
            <a:r>
              <a:rPr lang="he-IL" dirty="0" smtClean="0"/>
              <a:t>ומו"צ בירושלים ת"ו</a:t>
            </a:r>
          </a:p>
          <a:p>
            <a:r>
              <a:rPr lang="he-IL" dirty="0" smtClean="0"/>
              <a:t>052-7648635 02-5632850</a:t>
            </a:r>
          </a:p>
          <a:p>
            <a:endParaRPr lang="he-IL" dirty="0"/>
          </a:p>
        </p:txBody>
      </p:sp>
      <p:graphicFrame>
        <p:nvGraphicFramePr>
          <p:cNvPr id="4" name="אובייקט 3"/>
          <p:cNvGraphicFramePr>
            <a:graphicFrameLocks noChangeAspect="1"/>
          </p:cNvGraphicFramePr>
          <p:nvPr>
            <p:extLst>
              <p:ext uri="{D42A27DB-BD31-4B8C-83A1-F6EECF244321}">
                <p14:modId xmlns:p14="http://schemas.microsoft.com/office/powerpoint/2010/main" val="1631920233"/>
              </p:ext>
            </p:extLst>
          </p:nvPr>
        </p:nvGraphicFramePr>
        <p:xfrm>
          <a:off x="8214080" y="3555304"/>
          <a:ext cx="1280133" cy="1859218"/>
        </p:xfrm>
        <a:graphic>
          <a:graphicData uri="http://schemas.openxmlformats.org/presentationml/2006/ole">
            <mc:AlternateContent xmlns:mc="http://schemas.openxmlformats.org/markup-compatibility/2006">
              <mc:Choice xmlns:v="urn:schemas-microsoft-com:vml" Requires="v">
                <p:oleObj spid="_x0000_s2062" name="Picture" r:id="rId3" imgW="2182557" imgH="3170195" progId="PhotoDraw.Document.2">
                  <p:embed/>
                </p:oleObj>
              </mc:Choice>
              <mc:Fallback>
                <p:oleObj name="Picture" r:id="rId3" imgW="2182557" imgH="3170195" progId="PhotoDraw.Document.2">
                  <p:embed/>
                  <p:pic>
                    <p:nvPicPr>
                      <p:cNvPr id="0" name=""/>
                      <p:cNvPicPr/>
                      <p:nvPr/>
                    </p:nvPicPr>
                    <p:blipFill>
                      <a:blip r:embed="rId4"/>
                      <a:stretch>
                        <a:fillRect/>
                      </a:stretch>
                    </p:blipFill>
                    <p:spPr>
                      <a:xfrm>
                        <a:off x="8214080" y="3555304"/>
                        <a:ext cx="1280133" cy="1859218"/>
                      </a:xfrm>
                      <a:prstGeom prst="rect">
                        <a:avLst/>
                      </a:prstGeom>
                    </p:spPr>
                  </p:pic>
                </p:oleObj>
              </mc:Fallback>
            </mc:AlternateContent>
          </a:graphicData>
        </a:graphic>
      </p:graphicFrame>
    </p:spTree>
    <p:extLst>
      <p:ext uri="{BB962C8B-B14F-4D97-AF65-F5344CB8AC3E}">
        <p14:creationId xmlns:p14="http://schemas.microsoft.com/office/powerpoint/2010/main" val="1866342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מצות העומר</a:t>
            </a:r>
            <a:endParaRPr lang="he-IL" dirty="0"/>
          </a:p>
        </p:txBody>
      </p:sp>
      <p:sp>
        <p:nvSpPr>
          <p:cNvPr id="3" name="מציין מיקום תוכן 2"/>
          <p:cNvSpPr>
            <a:spLocks noGrp="1"/>
          </p:cNvSpPr>
          <p:nvPr>
            <p:ph idx="1"/>
          </p:nvPr>
        </p:nvSpPr>
        <p:spPr/>
        <p:txBody>
          <a:bodyPr/>
          <a:lstStyle/>
          <a:p>
            <a:r>
              <a:rPr lang="he-IL" dirty="0" smtClean="0"/>
              <a:t>תניא, אמר ר' יהודה משום רבי עקיבא:</a:t>
            </a:r>
          </a:p>
          <a:p>
            <a:r>
              <a:rPr lang="he-IL" dirty="0" smtClean="0"/>
              <a:t>מפני מה אמרה תורה הביאו עומר בפסח? מפני שהפסח זמן תבואה הוא, אמר הקב"ה, הביאו לפני עומר בפסח כדי שתתברך לכם </a:t>
            </a:r>
            <a:r>
              <a:rPr lang="he-IL" dirty="0" smtClean="0"/>
              <a:t>התבואה </a:t>
            </a:r>
            <a:r>
              <a:rPr lang="he-IL" dirty="0" smtClean="0"/>
              <a:t>בשדות. (ראש השנה ט"ז).</a:t>
            </a:r>
          </a:p>
          <a:p>
            <a:r>
              <a:rPr lang="he-IL" dirty="0" smtClean="0"/>
              <a:t>וזה לשון הרמב"ם ז"ל (פרק שביעי מהלכות </a:t>
            </a:r>
            <a:r>
              <a:rPr lang="he-IL" dirty="0" err="1" smtClean="0"/>
              <a:t>תמידין</a:t>
            </a:r>
            <a:r>
              <a:rPr lang="he-IL" dirty="0" smtClean="0"/>
              <a:t> </a:t>
            </a:r>
            <a:r>
              <a:rPr lang="he-IL" dirty="0" err="1" smtClean="0"/>
              <a:t>ומוספין</a:t>
            </a:r>
            <a:r>
              <a:rPr lang="he-IL" dirty="0" smtClean="0"/>
              <a:t>) בביאור מצוה זו:</a:t>
            </a:r>
          </a:p>
          <a:p>
            <a:r>
              <a:rPr lang="he-IL" dirty="0" smtClean="0"/>
              <a:t>ביום שני של פסח שהוא יום ששה עשר בניסן, </a:t>
            </a:r>
            <a:r>
              <a:rPr lang="he-IL" dirty="0" err="1" smtClean="0"/>
              <a:t>מקריבין</a:t>
            </a:r>
            <a:r>
              <a:rPr lang="he-IL" dirty="0" smtClean="0"/>
              <a:t> יתר על מוסף של כל יום, כבש לעולה עם עומר התנופה, והוא מנחה של צבור.</a:t>
            </a:r>
          </a:p>
          <a:p>
            <a:r>
              <a:rPr lang="he-IL" dirty="0" smtClean="0"/>
              <a:t>עומר זה מן השעורים היה בא, ודבר זה הלכה ממשה רבינו. וכיצד היה נעשה?</a:t>
            </a:r>
            <a:endParaRPr lang="he-IL" dirty="0"/>
          </a:p>
        </p:txBody>
      </p:sp>
    </p:spTree>
    <p:extLst>
      <p:ext uri="{BB962C8B-B14F-4D97-AF65-F5344CB8AC3E}">
        <p14:creationId xmlns:p14="http://schemas.microsoft.com/office/powerpoint/2010/main" val="3785966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סדר קצירת העומר</a:t>
            </a:r>
            <a:endParaRPr lang="he-IL" dirty="0"/>
          </a:p>
        </p:txBody>
      </p:sp>
      <p:sp>
        <p:nvSpPr>
          <p:cNvPr id="3" name="מציין מיקום תוכן 2"/>
          <p:cNvSpPr>
            <a:spLocks noGrp="1"/>
          </p:cNvSpPr>
          <p:nvPr>
            <p:ph idx="1"/>
          </p:nvPr>
        </p:nvSpPr>
        <p:spPr/>
        <p:txBody>
          <a:bodyPr>
            <a:normAutofit/>
          </a:bodyPr>
          <a:lstStyle/>
          <a:p>
            <a:r>
              <a:rPr lang="he-IL" dirty="0" smtClean="0"/>
              <a:t>בערב יום טוב יוצאים שלוחי בית דין </a:t>
            </a:r>
            <a:r>
              <a:rPr lang="he-IL" dirty="0" err="1" smtClean="0"/>
              <a:t>ועושין</a:t>
            </a:r>
            <a:r>
              <a:rPr lang="he-IL" dirty="0" smtClean="0"/>
              <a:t> אותו כריכות במחובר לקרקע כדי שיהיה נוח לקצור.</a:t>
            </a:r>
          </a:p>
          <a:p>
            <a:r>
              <a:rPr lang="he-IL" dirty="0" smtClean="0"/>
              <a:t>כל העיירות הסמוכות לשם מתכנסות, כדי שיהיה נקצר בעסק גדול.</a:t>
            </a:r>
          </a:p>
          <a:p>
            <a:r>
              <a:rPr lang="he-IL" dirty="0" err="1" smtClean="0"/>
              <a:t>קוצרין</a:t>
            </a:r>
            <a:r>
              <a:rPr lang="he-IL" dirty="0" smtClean="0"/>
              <a:t> שלש </a:t>
            </a:r>
            <a:r>
              <a:rPr lang="he-IL" dirty="0" err="1" smtClean="0"/>
              <a:t>סאים</a:t>
            </a:r>
            <a:r>
              <a:rPr lang="he-IL" dirty="0" smtClean="0"/>
              <a:t> שעורים (</a:t>
            </a:r>
            <a:r>
              <a:rPr lang="he-IL" dirty="0" err="1" smtClean="0"/>
              <a:t>כמדת</a:t>
            </a:r>
            <a:r>
              <a:rPr lang="he-IL" dirty="0" smtClean="0"/>
              <a:t> עשרה עומרים), בשלשה אנשים, ובשלוש קופות (סלים) ובשלשה מגלות.</a:t>
            </a:r>
          </a:p>
        </p:txBody>
      </p:sp>
      <p:graphicFrame>
        <p:nvGraphicFramePr>
          <p:cNvPr id="4" name="אובייקט 3"/>
          <p:cNvGraphicFramePr>
            <a:graphicFrameLocks noChangeAspect="1"/>
          </p:cNvGraphicFramePr>
          <p:nvPr>
            <p:extLst>
              <p:ext uri="{D42A27DB-BD31-4B8C-83A1-F6EECF244321}">
                <p14:modId xmlns:p14="http://schemas.microsoft.com/office/powerpoint/2010/main" val="1056877181"/>
              </p:ext>
            </p:extLst>
          </p:nvPr>
        </p:nvGraphicFramePr>
        <p:xfrm>
          <a:off x="815753" y="2765595"/>
          <a:ext cx="1280133" cy="1859218"/>
        </p:xfrm>
        <a:graphic>
          <a:graphicData uri="http://schemas.openxmlformats.org/presentationml/2006/ole">
            <mc:AlternateContent xmlns:mc="http://schemas.openxmlformats.org/markup-compatibility/2006">
              <mc:Choice xmlns:v="urn:schemas-microsoft-com:vml" Requires="v">
                <p:oleObj spid="_x0000_s5130" name="Picture" r:id="rId3" imgW="2182557" imgH="3170195" progId="PhotoDraw.Document.2">
                  <p:embed/>
                </p:oleObj>
              </mc:Choice>
              <mc:Fallback>
                <p:oleObj name="Picture" r:id="rId3" imgW="2182557" imgH="3170195" progId="PhotoDraw.Document.2">
                  <p:embed/>
                  <p:pic>
                    <p:nvPicPr>
                      <p:cNvPr id="0" name=""/>
                      <p:cNvPicPr/>
                      <p:nvPr/>
                    </p:nvPicPr>
                    <p:blipFill>
                      <a:blip r:embed="rId4"/>
                      <a:stretch>
                        <a:fillRect/>
                      </a:stretch>
                    </p:blipFill>
                    <p:spPr>
                      <a:xfrm>
                        <a:off x="815753" y="2765595"/>
                        <a:ext cx="1280133" cy="1859218"/>
                      </a:xfrm>
                      <a:prstGeom prst="rect">
                        <a:avLst/>
                      </a:prstGeom>
                    </p:spPr>
                  </p:pic>
                </p:oleObj>
              </mc:Fallback>
            </mc:AlternateContent>
          </a:graphicData>
        </a:graphic>
      </p:graphicFrame>
    </p:spTree>
    <p:extLst>
      <p:ext uri="{BB962C8B-B14F-4D97-AF65-F5344CB8AC3E}">
        <p14:creationId xmlns:p14="http://schemas.microsoft.com/office/powerpoint/2010/main" val="261871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4549" y="535325"/>
            <a:ext cx="9601196" cy="5584425"/>
          </a:xfrm>
        </p:spPr>
        <p:txBody>
          <a:bodyPr>
            <a:normAutofit/>
          </a:bodyPr>
          <a:lstStyle/>
          <a:p>
            <a:r>
              <a:rPr lang="he-IL" dirty="0"/>
              <a:t>כיון שחשכה, אומר להם הקוצר לכל העומדים שם</a:t>
            </a:r>
            <a:r>
              <a:rPr lang="he-IL" dirty="0" smtClean="0"/>
              <a:t>:</a:t>
            </a:r>
          </a:p>
          <a:p>
            <a:endParaRPr lang="he-IL" dirty="0"/>
          </a:p>
          <a:p>
            <a:endParaRPr lang="he-IL" dirty="0" smtClean="0"/>
          </a:p>
          <a:p>
            <a:endParaRPr lang="he-IL" dirty="0"/>
          </a:p>
          <a:p>
            <a:endParaRPr lang="he-IL" dirty="0" smtClean="0"/>
          </a:p>
          <a:p>
            <a:r>
              <a:rPr lang="he-IL" dirty="0" smtClean="0"/>
              <a:t>ואם היה שבת, אומר להם:</a:t>
            </a:r>
          </a:p>
          <a:p>
            <a:endParaRPr lang="he-IL" dirty="0"/>
          </a:p>
          <a:p>
            <a:endParaRPr lang="he-IL" dirty="0" smtClean="0"/>
          </a:p>
          <a:p>
            <a:r>
              <a:rPr lang="he-IL" dirty="0" smtClean="0"/>
              <a:t>ואח"כ אומר להם: </a:t>
            </a:r>
          </a:p>
          <a:p>
            <a:endParaRPr lang="he-IL" dirty="0"/>
          </a:p>
        </p:txBody>
      </p:sp>
      <p:graphicFrame>
        <p:nvGraphicFramePr>
          <p:cNvPr id="4" name="טבלה 3"/>
          <p:cNvGraphicFramePr>
            <a:graphicFrameLocks noGrp="1"/>
          </p:cNvGraphicFramePr>
          <p:nvPr>
            <p:extLst>
              <p:ext uri="{D42A27DB-BD31-4B8C-83A1-F6EECF244321}">
                <p14:modId xmlns:p14="http://schemas.microsoft.com/office/powerpoint/2010/main" val="3040651350"/>
              </p:ext>
            </p:extLst>
          </p:nvPr>
        </p:nvGraphicFramePr>
        <p:xfrm>
          <a:off x="2222666" y="963770"/>
          <a:ext cx="8195952" cy="1751721"/>
        </p:xfrm>
        <a:graphic>
          <a:graphicData uri="http://schemas.openxmlformats.org/drawingml/2006/table">
            <a:tbl>
              <a:tblPr rtl="1" bandRow="1">
                <a:tableStyleId>{5C22544A-7EE6-4342-B048-85BDC9FD1C3A}</a:tableStyleId>
              </a:tblPr>
              <a:tblGrid>
                <a:gridCol w="2731984"/>
                <a:gridCol w="2731984"/>
                <a:gridCol w="2731984"/>
              </a:tblGrid>
              <a:tr h="1751721">
                <a:tc>
                  <a:txBody>
                    <a:bodyPr/>
                    <a:lstStyle/>
                    <a:p>
                      <a:r>
                        <a:rPr lang="he-IL" dirty="0" smtClean="0"/>
                        <a:t>בא השמש?</a:t>
                      </a:r>
                    </a:p>
                    <a:p>
                      <a:r>
                        <a:rPr lang="he-IL" dirty="0" smtClean="0"/>
                        <a:t>אומרים לו: הין!</a:t>
                      </a:r>
                    </a:p>
                    <a:p>
                      <a:r>
                        <a:rPr lang="he-IL" dirty="0" smtClean="0"/>
                        <a:t>בא השמש?</a:t>
                      </a:r>
                    </a:p>
                    <a:p>
                      <a:r>
                        <a:rPr lang="he-IL" dirty="0" smtClean="0"/>
                        <a:t>אומרים לו: הין!</a:t>
                      </a:r>
                    </a:p>
                    <a:p>
                      <a:r>
                        <a:rPr lang="he-IL" dirty="0" smtClean="0"/>
                        <a:t>בא השמש?</a:t>
                      </a:r>
                    </a:p>
                    <a:p>
                      <a:r>
                        <a:rPr lang="he-IL" dirty="0" smtClean="0"/>
                        <a:t>אומרים לו: הין!</a:t>
                      </a:r>
                    </a:p>
                  </a:txBody>
                  <a:tcPr/>
                </a:tc>
                <a:tc>
                  <a:txBody>
                    <a:bodyPr/>
                    <a:lstStyle/>
                    <a:p>
                      <a:r>
                        <a:rPr lang="he-IL" dirty="0" smtClean="0"/>
                        <a:t>מגל זה?</a:t>
                      </a:r>
                    </a:p>
                    <a:p>
                      <a:r>
                        <a:rPr lang="he-IL" dirty="0" smtClean="0"/>
                        <a:t>אומרים לו: הין!</a:t>
                      </a:r>
                    </a:p>
                    <a:p>
                      <a:pPr marL="0" marR="0" indent="0" algn="r" defTabSz="457200" rtl="1" eaLnBrk="1" fontAlgn="auto" latinLnBrk="0" hangingPunct="1">
                        <a:lnSpc>
                          <a:spcPct val="100000"/>
                        </a:lnSpc>
                        <a:spcBef>
                          <a:spcPts val="0"/>
                        </a:spcBef>
                        <a:spcAft>
                          <a:spcPts val="0"/>
                        </a:spcAft>
                        <a:buClrTx/>
                        <a:buSzTx/>
                        <a:buFontTx/>
                        <a:buNone/>
                        <a:tabLst/>
                        <a:defRPr/>
                      </a:pPr>
                      <a:r>
                        <a:rPr lang="he-IL" dirty="0" smtClean="0"/>
                        <a:t>מגל זה?</a:t>
                      </a:r>
                    </a:p>
                    <a:p>
                      <a:r>
                        <a:rPr lang="he-IL" dirty="0" smtClean="0"/>
                        <a:t>אומרים לו: הין!</a:t>
                      </a:r>
                    </a:p>
                    <a:p>
                      <a:r>
                        <a:rPr lang="he-IL" dirty="0" smtClean="0"/>
                        <a:t>מגל זה?</a:t>
                      </a:r>
                    </a:p>
                    <a:p>
                      <a:r>
                        <a:rPr lang="he-IL" dirty="0" smtClean="0"/>
                        <a:t>אומרים לו: הין</a:t>
                      </a:r>
                      <a:r>
                        <a:rPr lang="he-IL" dirty="0" smtClean="0"/>
                        <a:t>!</a:t>
                      </a:r>
                      <a:endParaRPr lang="he-IL" dirty="0" smtClean="0"/>
                    </a:p>
                  </a:txBody>
                  <a:tcPr/>
                </a:tc>
                <a:tc>
                  <a:txBody>
                    <a:bodyPr/>
                    <a:lstStyle/>
                    <a:p>
                      <a:r>
                        <a:rPr lang="he-IL" dirty="0" smtClean="0"/>
                        <a:t>קופה זו?</a:t>
                      </a:r>
                    </a:p>
                    <a:p>
                      <a:r>
                        <a:rPr lang="he-IL" dirty="0" smtClean="0"/>
                        <a:t>אומרים לו: הין!</a:t>
                      </a:r>
                    </a:p>
                    <a:p>
                      <a:r>
                        <a:rPr lang="he-IL" dirty="0" smtClean="0"/>
                        <a:t>קופה זו?</a:t>
                      </a:r>
                    </a:p>
                    <a:p>
                      <a:r>
                        <a:rPr lang="he-IL" dirty="0" smtClean="0"/>
                        <a:t>אומרים לו: הין!</a:t>
                      </a:r>
                    </a:p>
                    <a:p>
                      <a:r>
                        <a:rPr lang="he-IL" dirty="0" smtClean="0"/>
                        <a:t>קופה זו?</a:t>
                      </a:r>
                    </a:p>
                    <a:p>
                      <a:r>
                        <a:rPr lang="he-IL" dirty="0" smtClean="0"/>
                        <a:t>אומרים לו: הין</a:t>
                      </a:r>
                      <a:r>
                        <a:rPr lang="he-IL" dirty="0" smtClean="0"/>
                        <a:t>!</a:t>
                      </a:r>
                      <a:endParaRPr lang="he-IL" dirty="0" smtClean="0"/>
                    </a:p>
                  </a:txBody>
                  <a:tcPr/>
                </a:tc>
              </a:tr>
            </a:tbl>
          </a:graphicData>
        </a:graphic>
      </p:graphicFrame>
      <p:graphicFrame>
        <p:nvGraphicFramePr>
          <p:cNvPr id="5" name="טבלה 4"/>
          <p:cNvGraphicFramePr>
            <a:graphicFrameLocks noGrp="1"/>
          </p:cNvGraphicFramePr>
          <p:nvPr>
            <p:extLst>
              <p:ext uri="{D42A27DB-BD31-4B8C-83A1-F6EECF244321}">
                <p14:modId xmlns:p14="http://schemas.microsoft.com/office/powerpoint/2010/main" val="405691841"/>
              </p:ext>
            </p:extLst>
          </p:nvPr>
        </p:nvGraphicFramePr>
        <p:xfrm>
          <a:off x="4435655" y="2807614"/>
          <a:ext cx="2709333" cy="1737360"/>
        </p:xfrm>
        <a:graphic>
          <a:graphicData uri="http://schemas.openxmlformats.org/drawingml/2006/table">
            <a:tbl>
              <a:tblPr rtl="1" bandRow="1">
                <a:tableStyleId>{5C22544A-7EE6-4342-B048-85BDC9FD1C3A}</a:tableStyleId>
              </a:tblPr>
              <a:tblGrid>
                <a:gridCol w="2709333"/>
              </a:tblGrid>
              <a:tr h="370840">
                <a:tc>
                  <a:txBody>
                    <a:bodyPr/>
                    <a:lstStyle/>
                    <a:p>
                      <a:r>
                        <a:rPr lang="he-IL" dirty="0" smtClean="0"/>
                        <a:t>שבת היום?</a:t>
                      </a:r>
                    </a:p>
                    <a:p>
                      <a:r>
                        <a:rPr lang="he-IL" dirty="0" smtClean="0"/>
                        <a:t>אומרים לו: הין!</a:t>
                      </a:r>
                    </a:p>
                    <a:p>
                      <a:r>
                        <a:rPr lang="he-IL" dirty="0" smtClean="0"/>
                        <a:t>שבת היום?</a:t>
                      </a:r>
                    </a:p>
                    <a:p>
                      <a:r>
                        <a:rPr lang="he-IL" dirty="0" smtClean="0"/>
                        <a:t>אומרים לו: הין!</a:t>
                      </a:r>
                    </a:p>
                    <a:p>
                      <a:r>
                        <a:rPr lang="he-IL" dirty="0" smtClean="0"/>
                        <a:t>שבת היום?</a:t>
                      </a:r>
                    </a:p>
                    <a:p>
                      <a:r>
                        <a:rPr lang="he-IL" dirty="0" smtClean="0"/>
                        <a:t>אומרים לו: הין!</a:t>
                      </a:r>
                    </a:p>
                  </a:txBody>
                  <a:tcPr/>
                </a:tc>
              </a:tr>
            </a:tbl>
          </a:graphicData>
        </a:graphic>
      </p:graphicFrame>
      <p:graphicFrame>
        <p:nvGraphicFramePr>
          <p:cNvPr id="6" name="טבלה 5"/>
          <p:cNvGraphicFramePr>
            <a:graphicFrameLocks noGrp="1"/>
          </p:cNvGraphicFramePr>
          <p:nvPr>
            <p:extLst>
              <p:ext uri="{D42A27DB-BD31-4B8C-83A1-F6EECF244321}">
                <p14:modId xmlns:p14="http://schemas.microsoft.com/office/powerpoint/2010/main" val="3975127240"/>
              </p:ext>
            </p:extLst>
          </p:nvPr>
        </p:nvGraphicFramePr>
        <p:xfrm>
          <a:off x="4464023" y="4589550"/>
          <a:ext cx="2709333" cy="1737360"/>
        </p:xfrm>
        <a:graphic>
          <a:graphicData uri="http://schemas.openxmlformats.org/drawingml/2006/table">
            <a:tbl>
              <a:tblPr rtl="1" bandRow="1">
                <a:tableStyleId>{5C22544A-7EE6-4342-B048-85BDC9FD1C3A}</a:tableStyleId>
              </a:tblPr>
              <a:tblGrid>
                <a:gridCol w="2709333"/>
              </a:tblGrid>
              <a:tr h="370840">
                <a:tc>
                  <a:txBody>
                    <a:bodyPr/>
                    <a:lstStyle/>
                    <a:p>
                      <a:r>
                        <a:rPr lang="he-IL" dirty="0" smtClean="0"/>
                        <a:t>אקצור?</a:t>
                      </a:r>
                    </a:p>
                    <a:p>
                      <a:r>
                        <a:rPr lang="he-IL" dirty="0" smtClean="0"/>
                        <a:t>אומרים לו: קצור!</a:t>
                      </a:r>
                    </a:p>
                    <a:p>
                      <a:r>
                        <a:rPr lang="he-IL" dirty="0" smtClean="0"/>
                        <a:t>אקצור?</a:t>
                      </a:r>
                    </a:p>
                    <a:p>
                      <a:r>
                        <a:rPr lang="he-IL" dirty="0" smtClean="0"/>
                        <a:t>אומרים לו: קצור! </a:t>
                      </a:r>
                    </a:p>
                    <a:p>
                      <a:r>
                        <a:rPr lang="he-IL" dirty="0" smtClean="0"/>
                        <a:t>אקצור?</a:t>
                      </a:r>
                    </a:p>
                    <a:p>
                      <a:r>
                        <a:rPr lang="he-IL" dirty="0" smtClean="0"/>
                        <a:t>אומרים לו: קצור!</a:t>
                      </a:r>
                    </a:p>
                  </a:txBody>
                  <a:tcPr/>
                </a:tc>
              </a:tr>
            </a:tbl>
          </a:graphicData>
        </a:graphic>
      </p:graphicFrame>
    </p:spTree>
    <p:extLst>
      <p:ext uri="{BB962C8B-B14F-4D97-AF65-F5344CB8AC3E}">
        <p14:creationId xmlns:p14="http://schemas.microsoft.com/office/powerpoint/2010/main" val="13245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סדר קצירת העומר:</a:t>
            </a:r>
            <a:endParaRPr lang="he-IL" dirty="0"/>
          </a:p>
        </p:txBody>
      </p:sp>
      <p:sp>
        <p:nvSpPr>
          <p:cNvPr id="3" name="מציין מיקום תוכן 2"/>
          <p:cNvSpPr>
            <a:spLocks noGrp="1"/>
          </p:cNvSpPr>
          <p:nvPr>
            <p:ph idx="1"/>
          </p:nvPr>
        </p:nvSpPr>
        <p:spPr/>
        <p:txBody>
          <a:bodyPr>
            <a:normAutofit fontScale="92500" lnSpcReduction="10000"/>
          </a:bodyPr>
          <a:lstStyle/>
          <a:p>
            <a:r>
              <a:rPr lang="he-IL" dirty="0" smtClean="0"/>
              <a:t>בימים שבית המקדש היה קיים, נערך במוצאי יום טוב ראשון של פסח טקס חגיגי של קצירת שיבולי שעורים מן היבול החדש.</a:t>
            </a:r>
          </a:p>
          <a:p>
            <a:r>
              <a:rPr lang="he-IL" dirty="0" smtClean="0"/>
              <a:t>באותו לילה קלו את גרעיני השעורה וטחנו אותם, ואת הקמח נפו בשלוש עשרה נפות.</a:t>
            </a:r>
          </a:p>
          <a:p>
            <a:r>
              <a:rPr lang="he-IL" dirty="0" smtClean="0"/>
              <a:t>ולמחרת היום (בט"ז בניסן) הקריבו כהני המשמר "עישרון" סולת (= עשירית האיפה, ארבעה ליטרים בקירוב) בסדר הבא:</a:t>
            </a:r>
          </a:p>
          <a:p>
            <a:pPr lvl="1"/>
            <a:r>
              <a:rPr lang="he-IL" dirty="0" smtClean="0"/>
              <a:t>הם ערבבו את הסולת עם שמן ולבונה (ממיני הבשמים שהקטירו במקדש);</a:t>
            </a:r>
          </a:p>
          <a:p>
            <a:pPr lvl="1"/>
            <a:r>
              <a:rPr lang="he-IL" dirty="0" smtClean="0"/>
              <a:t>ואחרי הנפת התערובת, הקטירו על המזבח קומץ מן הסולת הבלולה, ושאר המנחה נאכלה על ידי הכוהנים.</a:t>
            </a:r>
          </a:p>
          <a:p>
            <a:r>
              <a:rPr lang="he-IL" dirty="0" smtClean="0"/>
              <a:t>זוהי מצות "הקרבת העומר", שאחריה הותר לכל ישראל לאכול מן התבואה של היבול החדש. (מנחות י', ג'-ה').</a:t>
            </a:r>
            <a:endParaRPr lang="he-IL" dirty="0"/>
          </a:p>
        </p:txBody>
      </p:sp>
    </p:spTree>
    <p:extLst>
      <p:ext uri="{BB962C8B-B14F-4D97-AF65-F5344CB8AC3E}">
        <p14:creationId xmlns:p14="http://schemas.microsoft.com/office/powerpoint/2010/main" val="1797890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סדר קצירת העומר:</a:t>
            </a:r>
          </a:p>
        </p:txBody>
      </p:sp>
      <p:sp>
        <p:nvSpPr>
          <p:cNvPr id="3" name="מציין מיקום תוכן 2"/>
          <p:cNvSpPr>
            <a:spLocks noGrp="1"/>
          </p:cNvSpPr>
          <p:nvPr>
            <p:ph idx="1"/>
          </p:nvPr>
        </p:nvSpPr>
        <p:spPr/>
        <p:txBody>
          <a:bodyPr/>
          <a:lstStyle/>
          <a:p>
            <a:r>
              <a:rPr lang="he-IL" dirty="0" smtClean="0"/>
              <a:t>על מצוה זו שנינו במסכת ראש השנה (ט"ז, ע"א): "מפני מה אמרה תורה הביאו (=הקריבו) עומר בפסח? מפני שהפסח זמן תבואה הוא (=ראשית הבשלת התבואה). אמר הקדוש ברוך הוא: הביאו לפני עומר בפסח, כדי שתתברך לכם תבואה בשדות".</a:t>
            </a:r>
            <a:endParaRPr lang="he-IL" dirty="0"/>
          </a:p>
        </p:txBody>
      </p:sp>
    </p:spTree>
    <p:extLst>
      <p:ext uri="{BB962C8B-B14F-4D97-AF65-F5344CB8AC3E}">
        <p14:creationId xmlns:p14="http://schemas.microsoft.com/office/powerpoint/2010/main" val="355397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סדר קצירת העומר:</a:t>
            </a:r>
          </a:p>
        </p:txBody>
      </p:sp>
      <p:sp>
        <p:nvSpPr>
          <p:cNvPr id="3" name="מציין מיקום תוכן 2"/>
          <p:cNvSpPr>
            <a:spLocks noGrp="1"/>
          </p:cNvSpPr>
          <p:nvPr>
            <p:ph idx="1"/>
          </p:nvPr>
        </p:nvSpPr>
        <p:spPr/>
        <p:txBody>
          <a:bodyPr>
            <a:normAutofit lnSpcReduction="10000"/>
          </a:bodyPr>
          <a:lstStyle/>
          <a:p>
            <a:r>
              <a:rPr lang="he-IL" dirty="0" smtClean="0"/>
              <a:t>לדעת חכמי ישראל, נקבעה מצוות הקרבת העומר </a:t>
            </a:r>
            <a:r>
              <a:rPr lang="he-IL" b="1" dirty="0" smtClean="0"/>
              <a:t>ביום שני של פסח</a:t>
            </a:r>
            <a:r>
              <a:rPr lang="he-IL" dirty="0" smtClean="0"/>
              <a:t> – ולא ביום הראשון של החג – כי ביום טוב ראשון של פסח מרובות המצוות: </a:t>
            </a:r>
          </a:p>
          <a:p>
            <a:pPr lvl="1"/>
            <a:r>
              <a:rPr lang="he-IL" dirty="0" smtClean="0"/>
              <a:t>אכילת קרבן פסח (בימי המקדש), </a:t>
            </a:r>
          </a:p>
          <a:p>
            <a:pPr lvl="1"/>
            <a:r>
              <a:rPr lang="he-IL" dirty="0" smtClean="0"/>
              <a:t>אכילת מצת מצוה, </a:t>
            </a:r>
          </a:p>
          <a:p>
            <a:pPr lvl="1"/>
            <a:r>
              <a:rPr lang="he-IL" dirty="0" smtClean="0"/>
              <a:t>קריאת ההגדה; </a:t>
            </a:r>
          </a:p>
          <a:p>
            <a:pPr lvl="1"/>
            <a:r>
              <a:rPr lang="he-IL" dirty="0" smtClean="0"/>
              <a:t>ושאר מצוות ליל ה"סדר", המסמלות את יציאת בני ישראל מעבדות לחרות.</a:t>
            </a:r>
          </a:p>
          <a:p>
            <a:r>
              <a:rPr lang="he-IL" dirty="0" smtClean="0"/>
              <a:t>לכן קבעה התורה לציין את היום השני של פסח כ"</a:t>
            </a:r>
            <a:r>
              <a:rPr lang="he-IL" b="1" dirty="0" smtClean="0"/>
              <a:t>חג האביב</a:t>
            </a:r>
            <a:r>
              <a:rPr lang="he-IL" dirty="0" smtClean="0"/>
              <a:t>" – חג של ראשית הבשלת התבואה – על ידי </a:t>
            </a:r>
            <a:r>
              <a:rPr lang="he-IL" dirty="0" err="1" smtClean="0"/>
              <a:t>המצוה</a:t>
            </a:r>
            <a:r>
              <a:rPr lang="he-IL" dirty="0" smtClean="0"/>
              <a:t> החגיגית של קצירת העומר בלילה והבאתו למחרת היום (ויקרא כ"ג י'-י"ד).</a:t>
            </a:r>
            <a:endParaRPr lang="he-IL" dirty="0"/>
          </a:p>
        </p:txBody>
      </p:sp>
    </p:spTree>
    <p:extLst>
      <p:ext uri="{BB962C8B-B14F-4D97-AF65-F5344CB8AC3E}">
        <p14:creationId xmlns:p14="http://schemas.microsoft.com/office/powerpoint/2010/main" val="3050900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וכיצד היה נעשה?</a:t>
            </a:r>
            <a:endParaRPr lang="he-IL" dirty="0"/>
          </a:p>
        </p:txBody>
      </p:sp>
      <p:sp>
        <p:nvSpPr>
          <p:cNvPr id="3" name="מציין מיקום תוכן 2"/>
          <p:cNvSpPr>
            <a:spLocks noGrp="1"/>
          </p:cNvSpPr>
          <p:nvPr>
            <p:ph idx="1"/>
          </p:nvPr>
        </p:nvSpPr>
        <p:spPr>
          <a:xfrm>
            <a:off x="1295401" y="2556932"/>
            <a:ext cx="9601196" cy="3736292"/>
          </a:xfrm>
        </p:spPr>
        <p:txBody>
          <a:bodyPr>
            <a:normAutofit fontScale="70000" lnSpcReduction="20000"/>
          </a:bodyPr>
          <a:lstStyle/>
          <a:p>
            <a:r>
              <a:rPr lang="he-IL" dirty="0" smtClean="0"/>
              <a:t>מערב יום טוב יוצאים שלוחי בית דין, ועושים אותו כריכות במחובר לקרקע, כדי שיהיה נוח לקצור.</a:t>
            </a:r>
          </a:p>
          <a:p>
            <a:r>
              <a:rPr lang="he-IL" dirty="0" smtClean="0"/>
              <a:t>כל העיירות הסמוכות לשם מתכנסות כדי שיהיה נקצר בעסק גדול, וקוצרים שלוש סאה שעורים (כ-40 ליטר), בשלושה אנשים, ובשלוש קופות, ובשלושה מגלות.</a:t>
            </a:r>
          </a:p>
          <a:p>
            <a:r>
              <a:rPr lang="he-IL" dirty="0" smtClean="0"/>
              <a:t>כיון שחכה אומר להם הקוצר לכל העומדים שם שלוש פעמים:</a:t>
            </a:r>
          </a:p>
          <a:p>
            <a:pPr lvl="1"/>
            <a:r>
              <a:rPr lang="he-IL" sz="2300" b="1" dirty="0" smtClean="0"/>
              <a:t>'בא השמש?' אומרים לו 'הן'!</a:t>
            </a:r>
          </a:p>
          <a:p>
            <a:pPr lvl="1"/>
            <a:r>
              <a:rPr lang="he-IL" sz="2300" b="1" dirty="0" smtClean="0"/>
              <a:t>'מגל זה'? אומרים לו 'הן'!</a:t>
            </a:r>
          </a:p>
          <a:p>
            <a:pPr lvl="1"/>
            <a:r>
              <a:rPr lang="he-IL" sz="2300" b="1" dirty="0" smtClean="0"/>
              <a:t>'קופה זו'? אומרים לו 'הן'!</a:t>
            </a:r>
          </a:p>
          <a:p>
            <a:pPr lvl="1"/>
            <a:r>
              <a:rPr lang="he-IL" sz="2300" b="1" dirty="0" smtClean="0"/>
              <a:t>ואם היה שבת אומר להם: 'שבת היום'? אומרים לו 'הן'!</a:t>
            </a:r>
          </a:p>
          <a:p>
            <a:pPr lvl="1"/>
            <a:r>
              <a:rPr lang="he-IL" sz="2300" b="1" dirty="0" smtClean="0"/>
              <a:t>ואחר כך אמר להם: 'אקצור'? והם אומרים לו 'הן'!</a:t>
            </a:r>
          </a:p>
          <a:p>
            <a:r>
              <a:rPr lang="he-IL" dirty="0" smtClean="0"/>
              <a:t>וכל כך למה? מפני אלו הטועים שיצאו מכלל ישראל שהיו בבית שני, שהם אומרים שמה שנאמר בתורה "ממחרת השבת" הוא שבת בראשית (=השבת השבועית), ומפי המסורת למדנו שאינה שבת אלא יום טוב, וכך עשו תמיד הנביאים והסנהדרין בכל דור ודור.</a:t>
            </a:r>
          </a:p>
          <a:p>
            <a:endParaRPr lang="he-IL" dirty="0"/>
          </a:p>
        </p:txBody>
      </p:sp>
      <p:sp>
        <p:nvSpPr>
          <p:cNvPr id="4" name="TextBox 3"/>
          <p:cNvSpPr txBox="1"/>
          <p:nvPr/>
        </p:nvSpPr>
        <p:spPr>
          <a:xfrm>
            <a:off x="2232212" y="4055746"/>
            <a:ext cx="3442447" cy="369332"/>
          </a:xfrm>
          <a:prstGeom prst="rect">
            <a:avLst/>
          </a:prstGeom>
          <a:noFill/>
        </p:spPr>
        <p:txBody>
          <a:bodyPr wrap="square" rtlCol="1">
            <a:spAutoFit/>
          </a:bodyPr>
          <a:lstStyle/>
          <a:p>
            <a:r>
              <a:rPr lang="he-IL" dirty="0">
                <a:latin typeface="Guttman Yad-Light" panose="02010401010101010101" pitchFamily="2" charset="-79"/>
                <a:cs typeface="Guttman Yad-Light" panose="02010401010101010101" pitchFamily="2" charset="-79"/>
              </a:rPr>
              <a:t>שלוש פעמים על כל דבר ודבר.</a:t>
            </a:r>
          </a:p>
        </p:txBody>
      </p:sp>
      <p:sp>
        <p:nvSpPr>
          <p:cNvPr id="5" name="סוגר מסולסל שמאלי 4"/>
          <p:cNvSpPr/>
          <p:nvPr/>
        </p:nvSpPr>
        <p:spPr>
          <a:xfrm>
            <a:off x="6252881" y="3859306"/>
            <a:ext cx="470647" cy="1344706"/>
          </a:xfrm>
          <a:prstGeom prst="lef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Tree>
    <p:extLst>
      <p:ext uri="{BB962C8B-B14F-4D97-AF65-F5344CB8AC3E}">
        <p14:creationId xmlns:p14="http://schemas.microsoft.com/office/powerpoint/2010/main" val="2413368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הכנת העומר:</a:t>
            </a:r>
            <a:endParaRPr lang="he-IL" dirty="0"/>
          </a:p>
        </p:txBody>
      </p:sp>
      <p:sp>
        <p:nvSpPr>
          <p:cNvPr id="3" name="מציין מיקום תוכן 2"/>
          <p:cNvSpPr>
            <a:spLocks noGrp="1"/>
          </p:cNvSpPr>
          <p:nvPr>
            <p:ph idx="1"/>
          </p:nvPr>
        </p:nvSpPr>
        <p:spPr/>
        <p:txBody>
          <a:bodyPr>
            <a:normAutofit fontScale="92500" lnSpcReduction="20000"/>
          </a:bodyPr>
          <a:lstStyle/>
          <a:p>
            <a:r>
              <a:rPr lang="he-IL" b="1" dirty="0" smtClean="0"/>
              <a:t>קצרוהו</a:t>
            </a:r>
            <a:r>
              <a:rPr lang="he-IL" dirty="0" smtClean="0"/>
              <a:t> ונתנוהו </a:t>
            </a:r>
            <a:r>
              <a:rPr lang="he-IL" b="1" dirty="0" smtClean="0"/>
              <a:t>בקופות</a:t>
            </a:r>
            <a:r>
              <a:rPr lang="he-IL" dirty="0" smtClean="0"/>
              <a:t>,</a:t>
            </a:r>
          </a:p>
          <a:p>
            <a:r>
              <a:rPr lang="he-IL" dirty="0" smtClean="0"/>
              <a:t>והביאוהו לעזרה </a:t>
            </a:r>
            <a:r>
              <a:rPr lang="he-IL" b="1" dirty="0" err="1" smtClean="0"/>
              <a:t>וחבטוהו</a:t>
            </a:r>
            <a:r>
              <a:rPr lang="he-IL" dirty="0" smtClean="0"/>
              <a:t>,</a:t>
            </a:r>
          </a:p>
          <a:p>
            <a:r>
              <a:rPr lang="he-IL" b="1" dirty="0" smtClean="0"/>
              <a:t>וזורים</a:t>
            </a:r>
            <a:r>
              <a:rPr lang="he-IL" dirty="0" smtClean="0"/>
              <a:t> </a:t>
            </a:r>
            <a:r>
              <a:rPr lang="he-IL" b="1" dirty="0" smtClean="0"/>
              <a:t>ובוררים,</a:t>
            </a:r>
          </a:p>
          <a:p>
            <a:r>
              <a:rPr lang="he-IL" dirty="0" smtClean="0"/>
              <a:t>ולוקחים את השעורים </a:t>
            </a:r>
            <a:r>
              <a:rPr lang="he-IL" b="1" dirty="0" smtClean="0"/>
              <a:t>ומהבהבים</a:t>
            </a:r>
            <a:r>
              <a:rPr lang="he-IL" dirty="0" smtClean="0"/>
              <a:t> אותו באש באבוב מנוקב (= כלי </a:t>
            </a:r>
            <a:r>
              <a:rPr lang="he-IL" dirty="0" err="1" smtClean="0"/>
              <a:t>לקליה</a:t>
            </a:r>
            <a:r>
              <a:rPr lang="he-IL" dirty="0" smtClean="0"/>
              <a:t>), כדי שתהיה האש שולטת בכולם,</a:t>
            </a:r>
          </a:p>
          <a:p>
            <a:r>
              <a:rPr lang="he-IL" b="1" dirty="0" smtClean="0"/>
              <a:t>וטוחנים</a:t>
            </a:r>
            <a:r>
              <a:rPr lang="he-IL" dirty="0" smtClean="0"/>
              <a:t> את השלש </a:t>
            </a:r>
            <a:r>
              <a:rPr lang="he-IL" dirty="0" err="1" smtClean="0"/>
              <a:t>סאים</a:t>
            </a:r>
            <a:r>
              <a:rPr lang="he-IL" dirty="0" smtClean="0"/>
              <a:t>,</a:t>
            </a:r>
            <a:r>
              <a:rPr lang="he-IL" dirty="0"/>
              <a:t> </a:t>
            </a:r>
            <a:r>
              <a:rPr lang="he-IL" dirty="0" smtClean="0"/>
              <a:t>ומוציאים מן </a:t>
            </a:r>
            <a:r>
              <a:rPr lang="he-IL" dirty="0" err="1" smtClean="0"/>
              <a:t>הכל</a:t>
            </a:r>
            <a:r>
              <a:rPr lang="he-IL" dirty="0" smtClean="0"/>
              <a:t> עשרון (כ-4 ליטר), </a:t>
            </a:r>
          </a:p>
          <a:p>
            <a:r>
              <a:rPr lang="he-IL" dirty="0" smtClean="0"/>
              <a:t>כשהוא </a:t>
            </a:r>
            <a:r>
              <a:rPr lang="he-IL" b="1" dirty="0" smtClean="0"/>
              <a:t>מנופה</a:t>
            </a:r>
            <a:r>
              <a:rPr lang="he-IL" dirty="0" smtClean="0"/>
              <a:t> בשלוש עשרה נפות.</a:t>
            </a:r>
          </a:p>
          <a:p>
            <a:r>
              <a:rPr lang="he-IL" dirty="0" smtClean="0"/>
              <a:t>ולוקחים את </a:t>
            </a:r>
            <a:r>
              <a:rPr lang="he-IL" dirty="0" err="1" smtClean="0"/>
              <a:t>העשרון</a:t>
            </a:r>
            <a:r>
              <a:rPr lang="he-IL" dirty="0" smtClean="0"/>
              <a:t> סולת הזה, </a:t>
            </a:r>
            <a:r>
              <a:rPr lang="he-IL" b="1" dirty="0" smtClean="0"/>
              <a:t>ובוללים</a:t>
            </a:r>
            <a:r>
              <a:rPr lang="he-IL" dirty="0" smtClean="0"/>
              <a:t> אותו בלוג שמן (כ-600 מ"ל), </a:t>
            </a:r>
          </a:p>
          <a:p>
            <a:r>
              <a:rPr lang="he-IL" b="1" dirty="0" smtClean="0"/>
              <a:t>ונותנים</a:t>
            </a:r>
            <a:r>
              <a:rPr lang="he-IL" dirty="0" smtClean="0"/>
              <a:t> עליו קומץ לבונה.</a:t>
            </a:r>
            <a:endParaRPr lang="he-IL" dirty="0"/>
          </a:p>
        </p:txBody>
      </p:sp>
    </p:spTree>
    <p:extLst>
      <p:ext uri="{BB962C8B-B14F-4D97-AF65-F5344CB8AC3E}">
        <p14:creationId xmlns:p14="http://schemas.microsoft.com/office/powerpoint/2010/main" val="107338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סדר הקרבת העומר</a:t>
            </a:r>
            <a:endParaRPr lang="he-IL" dirty="0"/>
          </a:p>
        </p:txBody>
      </p:sp>
      <p:sp>
        <p:nvSpPr>
          <p:cNvPr id="3" name="מציין מיקום תוכן 2"/>
          <p:cNvSpPr>
            <a:spLocks noGrp="1"/>
          </p:cNvSpPr>
          <p:nvPr>
            <p:ph idx="1"/>
          </p:nvPr>
        </p:nvSpPr>
        <p:spPr/>
        <p:txBody>
          <a:bodyPr/>
          <a:lstStyle/>
          <a:p>
            <a:r>
              <a:rPr lang="he-IL" dirty="0" smtClean="0"/>
              <a:t>מניפו במזבח,</a:t>
            </a:r>
          </a:p>
          <a:p>
            <a:r>
              <a:rPr lang="he-IL" dirty="0" smtClean="0"/>
              <a:t>מוליך ומביא מעלה ומוריד,</a:t>
            </a:r>
          </a:p>
          <a:p>
            <a:r>
              <a:rPr lang="he-IL" dirty="0" smtClean="0"/>
              <a:t>ומגישו כנגד חודו של מזבח בקרן מערבית דרומית,</a:t>
            </a:r>
          </a:p>
          <a:p>
            <a:r>
              <a:rPr lang="he-IL" dirty="0" smtClean="0"/>
              <a:t>וקומץ ומקטיר, </a:t>
            </a:r>
          </a:p>
          <a:p>
            <a:r>
              <a:rPr lang="he-IL" dirty="0" smtClean="0"/>
              <a:t>והשאר נאכל </a:t>
            </a:r>
            <a:r>
              <a:rPr lang="he-IL" dirty="0" err="1" smtClean="0"/>
              <a:t>לכהנים</a:t>
            </a:r>
            <a:r>
              <a:rPr lang="he-IL" dirty="0" smtClean="0"/>
              <a:t>.</a:t>
            </a:r>
            <a:endParaRPr lang="he-IL" dirty="0"/>
          </a:p>
        </p:txBody>
      </p:sp>
    </p:spTree>
    <p:extLst>
      <p:ext uri="{BB962C8B-B14F-4D97-AF65-F5344CB8AC3E}">
        <p14:creationId xmlns:p14="http://schemas.microsoft.com/office/powerpoint/2010/main" val="1949024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עשר קדושות הן</a:t>
            </a:r>
            <a:endParaRPr lang="he-IL" dirty="0"/>
          </a:p>
        </p:txBody>
      </p:sp>
      <p:sp>
        <p:nvSpPr>
          <p:cNvPr id="3" name="מציין מיקום תוכן 2"/>
          <p:cNvSpPr>
            <a:spLocks noGrp="1"/>
          </p:cNvSpPr>
          <p:nvPr>
            <p:ph idx="1"/>
          </p:nvPr>
        </p:nvSpPr>
        <p:spPr/>
        <p:txBody>
          <a:bodyPr>
            <a:normAutofit/>
          </a:bodyPr>
          <a:lstStyle/>
          <a:p>
            <a:r>
              <a:rPr lang="he-IL" sz="3000" dirty="0" smtClean="0">
                <a:latin typeface="Guttman Stam" panose="02010401010101010101" pitchFamily="2" charset="-79"/>
                <a:cs typeface="Guttman Stam" panose="02010401010101010101" pitchFamily="2" charset="-79"/>
              </a:rPr>
              <a:t>עשר קדושות הן: </a:t>
            </a:r>
          </a:p>
          <a:p>
            <a:r>
              <a:rPr lang="he-IL" sz="3000" dirty="0" smtClean="0">
                <a:latin typeface="Guttman Stam" panose="02010401010101010101" pitchFamily="2" charset="-79"/>
                <a:cs typeface="Guttman Stam" panose="02010401010101010101" pitchFamily="2" charset="-79"/>
              </a:rPr>
              <a:t>ארץ ישראל מקודשת מכל הארצות. ומה היא קדושתה? </a:t>
            </a:r>
          </a:p>
          <a:p>
            <a:r>
              <a:rPr lang="he-IL" sz="3000" dirty="0" smtClean="0">
                <a:latin typeface="Guttman Stam" panose="02010401010101010101" pitchFamily="2" charset="-79"/>
                <a:cs typeface="Guttman Stam" panose="02010401010101010101" pitchFamily="2" charset="-79"/>
              </a:rPr>
              <a:t>שמביאים ממנה העומר, והביכורים, ושתי הלחם, </a:t>
            </a:r>
          </a:p>
          <a:p>
            <a:r>
              <a:rPr lang="he-IL" sz="3000" dirty="0" smtClean="0">
                <a:latin typeface="Guttman Stam" panose="02010401010101010101" pitchFamily="2" charset="-79"/>
                <a:cs typeface="Guttman Stam" panose="02010401010101010101" pitchFamily="2" charset="-79"/>
              </a:rPr>
              <a:t>מה שאין </a:t>
            </a:r>
            <a:r>
              <a:rPr lang="he-IL" sz="3000" dirty="0" err="1" smtClean="0">
                <a:latin typeface="Guttman Stam" panose="02010401010101010101" pitchFamily="2" charset="-79"/>
                <a:cs typeface="Guttman Stam" panose="02010401010101010101" pitchFamily="2" charset="-79"/>
              </a:rPr>
              <a:t>מביאין</a:t>
            </a:r>
            <a:r>
              <a:rPr lang="he-IL" sz="3000" dirty="0" smtClean="0">
                <a:latin typeface="Guttman Stam" panose="02010401010101010101" pitchFamily="2" charset="-79"/>
                <a:cs typeface="Guttman Stam" panose="02010401010101010101" pitchFamily="2" charset="-79"/>
              </a:rPr>
              <a:t> כן מכל הארצות.</a:t>
            </a:r>
            <a:endParaRPr lang="he-IL" sz="3000" dirty="0">
              <a:latin typeface="Guttman Stam" panose="02010401010101010101" pitchFamily="2" charset="-79"/>
              <a:cs typeface="Guttman Stam" panose="02010401010101010101" pitchFamily="2" charset="-79"/>
            </a:endParaRPr>
          </a:p>
        </p:txBody>
      </p:sp>
    </p:spTree>
    <p:extLst>
      <p:ext uri="{BB962C8B-B14F-4D97-AF65-F5344CB8AC3E}">
        <p14:creationId xmlns:p14="http://schemas.microsoft.com/office/powerpoint/2010/main" val="1028139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רגע של חשבון</a:t>
            </a:r>
            <a:endParaRPr lang="he-IL" dirty="0"/>
          </a:p>
        </p:txBody>
      </p:sp>
      <p:sp>
        <p:nvSpPr>
          <p:cNvPr id="3" name="מציין מיקום תוכן 2"/>
          <p:cNvSpPr>
            <a:spLocks noGrp="1"/>
          </p:cNvSpPr>
          <p:nvPr>
            <p:ph idx="1"/>
          </p:nvPr>
        </p:nvSpPr>
        <p:spPr/>
        <p:txBody>
          <a:bodyPr/>
          <a:lstStyle/>
          <a:p>
            <a:r>
              <a:rPr lang="he-IL" b="1" dirty="0" smtClean="0"/>
              <a:t>וספרתם לכם...</a:t>
            </a:r>
          </a:p>
          <a:p>
            <a:pPr lvl="1"/>
            <a:r>
              <a:rPr lang="he-IL" dirty="0" smtClean="0"/>
              <a:t>כלל גדול אמרו חז"ל בדרך החיים. בואו ונחשוב חשבונו של עולם [ב"ב ע"ח].</a:t>
            </a:r>
          </a:p>
          <a:p>
            <a:pPr lvl="1"/>
            <a:r>
              <a:rPr lang="he-IL" dirty="0" smtClean="0"/>
              <a:t>אדם מישראל חייב לנהל חשבון בחייו, ולא תהא אף שעה קלה מחייו העוברת לבטלה ממעשה טוב כלשהו לשמים או לבריות.</a:t>
            </a:r>
          </a:p>
          <a:p>
            <a:pPr lvl="1"/>
            <a:r>
              <a:rPr lang="he-IL" dirty="0" smtClean="0"/>
              <a:t>וכך אמר משה רבינו ע"ה בתפילתו: "למנות ימינו כן הודע ונביא לבב חכמה".</a:t>
            </a:r>
          </a:p>
          <a:p>
            <a:pPr marL="914400" lvl="2" indent="0">
              <a:buNone/>
            </a:pPr>
            <a:r>
              <a:rPr lang="he-IL" dirty="0"/>
              <a:t>	</a:t>
            </a:r>
            <a:r>
              <a:rPr lang="he-IL" dirty="0" smtClean="0"/>
              <a:t>												[תפילה למשה, תהילים ד'].</a:t>
            </a:r>
          </a:p>
        </p:txBody>
      </p:sp>
    </p:spTree>
    <p:extLst>
      <p:ext uri="{BB962C8B-B14F-4D97-AF65-F5344CB8AC3E}">
        <p14:creationId xmlns:p14="http://schemas.microsoft.com/office/powerpoint/2010/main" val="683592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שיעורי תורה</a:t>
            </a:r>
            <a:endParaRPr lang="he-IL" dirty="0"/>
          </a:p>
        </p:txBody>
      </p:sp>
      <p:sp>
        <p:nvSpPr>
          <p:cNvPr id="3" name="מציין מיקום תוכן 2"/>
          <p:cNvSpPr>
            <a:spLocks noGrp="1"/>
          </p:cNvSpPr>
          <p:nvPr>
            <p:ph idx="1"/>
          </p:nvPr>
        </p:nvSpPr>
        <p:spPr/>
        <p:txBody>
          <a:bodyPr/>
          <a:lstStyle/>
          <a:p>
            <a:pPr marL="0" indent="0" algn="ctr">
              <a:buNone/>
            </a:pPr>
            <a:r>
              <a:rPr lang="he-IL" b="1" dirty="0" smtClean="0"/>
              <a:t>לקט מספר "שיעורי תורה" (סימן ג') </a:t>
            </a:r>
            <a:r>
              <a:rPr lang="he-IL" b="1" dirty="0" err="1" smtClean="0"/>
              <a:t>להרה"ג</a:t>
            </a:r>
            <a:r>
              <a:rPr lang="he-IL" b="1" dirty="0" smtClean="0"/>
              <a:t> רבי אברהם חיים נאה זצ"ל במשקל הגרים ובמידות הסנטימטרים הנהוגים בזמננו.</a:t>
            </a:r>
          </a:p>
          <a:p>
            <a:r>
              <a:rPr lang="he-IL" dirty="0" smtClean="0"/>
              <a:t>הרב המחבר זצ"ל חקר בעניין המידות שהיו נהוגות בזמן הרמב"ם הן במשקל והן במידות שטח ונפח, וכן במידות </a:t>
            </a:r>
            <a:r>
              <a:rPr lang="he-IL" dirty="0" err="1" smtClean="0"/>
              <a:t>ה"מיתקאל</a:t>
            </a:r>
            <a:r>
              <a:rPr lang="he-IL" dirty="0" smtClean="0"/>
              <a:t>" </a:t>
            </a:r>
            <a:r>
              <a:rPr lang="he-IL" dirty="0" err="1" smtClean="0"/>
              <a:t>וה"דרהם</a:t>
            </a:r>
            <a:r>
              <a:rPr lang="he-IL" dirty="0" smtClean="0"/>
              <a:t>" הנהוגות בזמננו, במצרים ובא"י, שקל ומדד בפועל בשיעור "שעורה" ובשיעורי "זרת" ו"אמה" והגיע למסקנות </a:t>
            </a:r>
            <a:r>
              <a:rPr lang="he-IL" dirty="0" err="1" smtClean="0"/>
              <a:t>המדוייקות</a:t>
            </a:r>
            <a:r>
              <a:rPr lang="he-IL" dirty="0" smtClean="0"/>
              <a:t> ביותר בספרו "שיעורי תורה" לפי הגרמים והסנטימטרים הנהוגות בזמננו ולפיהן משתמשים גדולי דורנו.</a:t>
            </a:r>
            <a:endParaRPr lang="he-IL" dirty="0"/>
          </a:p>
        </p:txBody>
      </p:sp>
    </p:spTree>
    <p:extLst>
      <p:ext uri="{BB962C8B-B14F-4D97-AF65-F5344CB8AC3E}">
        <p14:creationId xmlns:p14="http://schemas.microsoft.com/office/powerpoint/2010/main" val="850058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שיעורי משקלים</a:t>
            </a:r>
            <a:endParaRPr lang="he-IL"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950339126"/>
              </p:ext>
            </p:extLst>
          </p:nvPr>
        </p:nvGraphicFramePr>
        <p:xfrm>
          <a:off x="1295402" y="1979240"/>
          <a:ext cx="9601200" cy="4079240"/>
        </p:xfrm>
        <a:graphic>
          <a:graphicData uri="http://schemas.openxmlformats.org/drawingml/2006/table">
            <a:tbl>
              <a:tblPr rtl="1" firstRow="1" bandRow="1">
                <a:tableStyleId>{5C22544A-7EE6-4342-B048-85BDC9FD1C3A}</a:tableStyleId>
              </a:tblPr>
              <a:tblGrid>
                <a:gridCol w="3200400"/>
                <a:gridCol w="3200400"/>
                <a:gridCol w="3200400"/>
              </a:tblGrid>
              <a:tr h="370840">
                <a:tc>
                  <a:txBody>
                    <a:bodyPr/>
                    <a:lstStyle/>
                    <a:p>
                      <a:pPr rtl="1"/>
                      <a:endParaRPr lang="he-IL" dirty="0"/>
                    </a:p>
                  </a:txBody>
                  <a:tcPr/>
                </a:tc>
                <a:tc>
                  <a:txBody>
                    <a:bodyPr/>
                    <a:lstStyle/>
                    <a:p>
                      <a:pPr rtl="1"/>
                      <a:endParaRPr lang="he-IL" dirty="0"/>
                    </a:p>
                  </a:txBody>
                  <a:tcPr/>
                </a:tc>
                <a:tc>
                  <a:txBody>
                    <a:bodyPr/>
                    <a:lstStyle/>
                    <a:p>
                      <a:pPr rtl="1"/>
                      <a:endParaRPr lang="he-IL" dirty="0"/>
                    </a:p>
                  </a:txBody>
                  <a:tcPr/>
                </a:tc>
              </a:tr>
              <a:tr h="370840">
                <a:tc>
                  <a:txBody>
                    <a:bodyPr/>
                    <a:lstStyle/>
                    <a:p>
                      <a:pPr rtl="1"/>
                      <a:r>
                        <a:rPr lang="he-IL" dirty="0" smtClean="0"/>
                        <a:t>כור</a:t>
                      </a:r>
                      <a:endParaRPr lang="he-IL" dirty="0"/>
                    </a:p>
                  </a:txBody>
                  <a:tcPr/>
                </a:tc>
                <a:tc>
                  <a:txBody>
                    <a:bodyPr/>
                    <a:lstStyle/>
                    <a:p>
                      <a:pPr rtl="1"/>
                      <a:r>
                        <a:rPr lang="he-IL" dirty="0" smtClean="0"/>
                        <a:t>10 איפות</a:t>
                      </a:r>
                      <a:endParaRPr lang="he-IL" dirty="0"/>
                    </a:p>
                  </a:txBody>
                  <a:tcPr/>
                </a:tc>
                <a:tc>
                  <a:txBody>
                    <a:bodyPr/>
                    <a:lstStyle/>
                    <a:p>
                      <a:pPr rtl="1"/>
                      <a:r>
                        <a:rPr lang="he-IL" dirty="0" smtClean="0"/>
                        <a:t>166.6</a:t>
                      </a:r>
                      <a:r>
                        <a:rPr lang="he-IL" baseline="0" dirty="0" smtClean="0"/>
                        <a:t> ק"ג</a:t>
                      </a:r>
                      <a:endParaRPr lang="he-IL" dirty="0"/>
                    </a:p>
                  </a:txBody>
                  <a:tcPr/>
                </a:tc>
              </a:tr>
              <a:tr h="370840">
                <a:tc>
                  <a:txBody>
                    <a:bodyPr/>
                    <a:lstStyle/>
                    <a:p>
                      <a:pPr rtl="1"/>
                      <a:r>
                        <a:rPr lang="he-IL" dirty="0" smtClean="0"/>
                        <a:t>איפה</a:t>
                      </a:r>
                      <a:endParaRPr lang="he-IL" dirty="0"/>
                    </a:p>
                  </a:txBody>
                  <a:tcPr/>
                </a:tc>
                <a:tc>
                  <a:txBody>
                    <a:bodyPr/>
                    <a:lstStyle/>
                    <a:p>
                      <a:pPr rtl="1"/>
                      <a:r>
                        <a:rPr lang="he-IL" dirty="0" smtClean="0"/>
                        <a:t>3 </a:t>
                      </a:r>
                      <a:r>
                        <a:rPr lang="he-IL" dirty="0" err="1" smtClean="0"/>
                        <a:t>סאין</a:t>
                      </a:r>
                      <a:endParaRPr lang="he-IL" dirty="0"/>
                    </a:p>
                  </a:txBody>
                  <a:tcPr/>
                </a:tc>
                <a:tc>
                  <a:txBody>
                    <a:bodyPr/>
                    <a:lstStyle/>
                    <a:p>
                      <a:pPr rtl="1"/>
                      <a:r>
                        <a:rPr lang="he-IL" dirty="0" smtClean="0"/>
                        <a:t>16.66</a:t>
                      </a:r>
                      <a:r>
                        <a:rPr lang="he-IL" baseline="0" dirty="0" smtClean="0"/>
                        <a:t> ק"ג</a:t>
                      </a:r>
                      <a:endParaRPr lang="he-IL" dirty="0"/>
                    </a:p>
                  </a:txBody>
                  <a:tcPr/>
                </a:tc>
              </a:tr>
              <a:tr h="370840">
                <a:tc>
                  <a:txBody>
                    <a:bodyPr/>
                    <a:lstStyle/>
                    <a:p>
                      <a:pPr rtl="1"/>
                      <a:r>
                        <a:rPr lang="he-IL" dirty="0" smtClean="0"/>
                        <a:t>סאה</a:t>
                      </a:r>
                      <a:endParaRPr lang="he-IL" dirty="0"/>
                    </a:p>
                  </a:txBody>
                  <a:tcPr/>
                </a:tc>
                <a:tc>
                  <a:txBody>
                    <a:bodyPr/>
                    <a:lstStyle/>
                    <a:p>
                      <a:pPr rtl="1"/>
                      <a:r>
                        <a:rPr lang="he-IL" dirty="0" smtClean="0"/>
                        <a:t>6 </a:t>
                      </a:r>
                      <a:r>
                        <a:rPr lang="he-IL" dirty="0" err="1" smtClean="0"/>
                        <a:t>קבין</a:t>
                      </a:r>
                      <a:endParaRPr lang="he-IL" dirty="0"/>
                    </a:p>
                  </a:txBody>
                  <a:tcPr/>
                </a:tc>
                <a:tc>
                  <a:txBody>
                    <a:bodyPr/>
                    <a:lstStyle/>
                    <a:p>
                      <a:pPr rtl="1"/>
                      <a:r>
                        <a:rPr lang="he-IL" dirty="0" smtClean="0"/>
                        <a:t>5.55 ק"ג</a:t>
                      </a:r>
                      <a:endParaRPr lang="he-IL" dirty="0"/>
                    </a:p>
                  </a:txBody>
                  <a:tcPr/>
                </a:tc>
              </a:tr>
              <a:tr h="370840">
                <a:tc>
                  <a:txBody>
                    <a:bodyPr/>
                    <a:lstStyle/>
                    <a:p>
                      <a:pPr rtl="1"/>
                      <a:r>
                        <a:rPr lang="he-IL" dirty="0" smtClean="0"/>
                        <a:t>רביעית</a:t>
                      </a:r>
                      <a:endParaRPr lang="he-IL" dirty="0"/>
                    </a:p>
                  </a:txBody>
                  <a:tcPr/>
                </a:tc>
                <a:tc>
                  <a:txBody>
                    <a:bodyPr/>
                    <a:lstStyle/>
                    <a:p>
                      <a:pPr rtl="1"/>
                      <a:r>
                        <a:rPr lang="he-IL" dirty="0" smtClean="0"/>
                        <a:t>1.5 ביצה בקליפתה</a:t>
                      </a:r>
                      <a:endParaRPr lang="he-IL" dirty="0"/>
                    </a:p>
                  </a:txBody>
                  <a:tcPr/>
                </a:tc>
                <a:tc>
                  <a:txBody>
                    <a:bodyPr/>
                    <a:lstStyle/>
                    <a:p>
                      <a:pPr rtl="1"/>
                      <a:r>
                        <a:rPr lang="he-IL" dirty="0" smtClean="0"/>
                        <a:t>86.4 גרם</a:t>
                      </a:r>
                      <a:endParaRPr lang="he-IL" dirty="0"/>
                    </a:p>
                  </a:txBody>
                  <a:tcPr/>
                </a:tc>
              </a:tr>
              <a:tr h="370840">
                <a:tc>
                  <a:txBody>
                    <a:bodyPr/>
                    <a:lstStyle/>
                    <a:p>
                      <a:pPr rtl="1"/>
                      <a:r>
                        <a:rPr lang="he-IL" dirty="0" smtClean="0"/>
                        <a:t>9 </a:t>
                      </a:r>
                      <a:r>
                        <a:rPr lang="he-IL" dirty="0" err="1" smtClean="0"/>
                        <a:t>קבין</a:t>
                      </a:r>
                      <a:r>
                        <a:rPr lang="he-IL" baseline="0" dirty="0" smtClean="0"/>
                        <a:t> מים</a:t>
                      </a:r>
                      <a:endParaRPr lang="he-IL" dirty="0"/>
                    </a:p>
                  </a:txBody>
                  <a:tcPr/>
                </a:tc>
                <a:tc>
                  <a:txBody>
                    <a:bodyPr/>
                    <a:lstStyle/>
                    <a:p>
                      <a:pPr rtl="1"/>
                      <a:endParaRPr lang="he-IL" dirty="0"/>
                    </a:p>
                  </a:txBody>
                  <a:tcPr/>
                </a:tc>
                <a:tc>
                  <a:txBody>
                    <a:bodyPr/>
                    <a:lstStyle/>
                    <a:p>
                      <a:pPr rtl="1"/>
                      <a:r>
                        <a:rPr lang="he-IL" dirty="0" smtClean="0"/>
                        <a:t>12.4416</a:t>
                      </a:r>
                      <a:r>
                        <a:rPr lang="he-IL" baseline="0" dirty="0" smtClean="0"/>
                        <a:t> ק"ג</a:t>
                      </a:r>
                      <a:endParaRPr lang="he-IL" dirty="0"/>
                    </a:p>
                  </a:txBody>
                  <a:tcPr/>
                </a:tc>
              </a:tr>
              <a:tr h="370840">
                <a:tc>
                  <a:txBody>
                    <a:bodyPr/>
                    <a:lstStyle/>
                    <a:p>
                      <a:pPr rtl="1"/>
                      <a:r>
                        <a:rPr lang="he-IL" dirty="0" smtClean="0"/>
                        <a:t>קב</a:t>
                      </a:r>
                      <a:endParaRPr lang="he-IL" dirty="0"/>
                    </a:p>
                  </a:txBody>
                  <a:tcPr/>
                </a:tc>
                <a:tc>
                  <a:txBody>
                    <a:bodyPr/>
                    <a:lstStyle/>
                    <a:p>
                      <a:pPr rtl="1"/>
                      <a:r>
                        <a:rPr lang="he-IL" dirty="0" smtClean="0"/>
                        <a:t>4 </a:t>
                      </a:r>
                      <a:r>
                        <a:rPr lang="he-IL" dirty="0" err="1" smtClean="0"/>
                        <a:t>לוגין</a:t>
                      </a:r>
                      <a:endParaRPr lang="he-IL" dirty="0"/>
                    </a:p>
                  </a:txBody>
                  <a:tcPr/>
                </a:tc>
                <a:tc>
                  <a:txBody>
                    <a:bodyPr/>
                    <a:lstStyle/>
                    <a:p>
                      <a:pPr rtl="1"/>
                      <a:r>
                        <a:rPr lang="he-IL" dirty="0" smtClean="0"/>
                        <a:t>0.925</a:t>
                      </a:r>
                      <a:r>
                        <a:rPr lang="he-IL" baseline="0" dirty="0" smtClean="0"/>
                        <a:t> ק"ג</a:t>
                      </a:r>
                      <a:endParaRPr lang="he-IL" dirty="0"/>
                    </a:p>
                  </a:txBody>
                  <a:tcPr/>
                </a:tc>
              </a:tr>
              <a:tr h="370840">
                <a:tc>
                  <a:txBody>
                    <a:bodyPr/>
                    <a:lstStyle/>
                    <a:p>
                      <a:pPr rtl="1"/>
                      <a:r>
                        <a:rPr lang="he-IL" dirty="0" smtClean="0"/>
                        <a:t>לוג</a:t>
                      </a:r>
                      <a:endParaRPr lang="he-IL" dirty="0"/>
                    </a:p>
                  </a:txBody>
                  <a:tcPr/>
                </a:tc>
                <a:tc>
                  <a:txBody>
                    <a:bodyPr/>
                    <a:lstStyle/>
                    <a:p>
                      <a:pPr rtl="1"/>
                      <a:r>
                        <a:rPr lang="he-IL" dirty="0" smtClean="0"/>
                        <a:t>4 רביעיות</a:t>
                      </a:r>
                      <a:endParaRPr lang="he-IL" dirty="0"/>
                    </a:p>
                  </a:txBody>
                  <a:tcPr/>
                </a:tc>
                <a:tc>
                  <a:txBody>
                    <a:bodyPr/>
                    <a:lstStyle/>
                    <a:p>
                      <a:pPr rtl="1"/>
                      <a:r>
                        <a:rPr lang="he-IL" dirty="0" smtClean="0"/>
                        <a:t>0.23</a:t>
                      </a:r>
                      <a:r>
                        <a:rPr lang="he-IL" baseline="0" dirty="0" smtClean="0"/>
                        <a:t> ק"ג</a:t>
                      </a:r>
                      <a:endParaRPr lang="he-IL" dirty="0"/>
                    </a:p>
                  </a:txBody>
                  <a:tcPr/>
                </a:tc>
              </a:tr>
              <a:tr h="370840">
                <a:tc>
                  <a:txBody>
                    <a:bodyPr/>
                    <a:lstStyle/>
                    <a:p>
                      <a:pPr rtl="1"/>
                      <a:r>
                        <a:rPr lang="he-IL" dirty="0" smtClean="0"/>
                        <a:t>כביצה</a:t>
                      </a:r>
                      <a:endParaRPr lang="he-IL" dirty="0"/>
                    </a:p>
                  </a:txBody>
                  <a:tcPr/>
                </a:tc>
                <a:tc>
                  <a:txBody>
                    <a:bodyPr/>
                    <a:lstStyle/>
                    <a:p>
                      <a:pPr rtl="1"/>
                      <a:endParaRPr lang="he-IL" dirty="0"/>
                    </a:p>
                  </a:txBody>
                  <a:tcPr/>
                </a:tc>
                <a:tc>
                  <a:txBody>
                    <a:bodyPr/>
                    <a:lstStyle/>
                    <a:p>
                      <a:pPr rtl="1"/>
                      <a:r>
                        <a:rPr lang="he-IL" dirty="0" smtClean="0"/>
                        <a:t>57.6 גרם</a:t>
                      </a:r>
                      <a:endParaRPr lang="he-IL" dirty="0"/>
                    </a:p>
                  </a:txBody>
                  <a:tcPr/>
                </a:tc>
              </a:tr>
              <a:tr h="370840">
                <a:tc>
                  <a:txBody>
                    <a:bodyPr/>
                    <a:lstStyle/>
                    <a:p>
                      <a:pPr rtl="1"/>
                      <a:r>
                        <a:rPr lang="he-IL" dirty="0" smtClean="0"/>
                        <a:t>כזית</a:t>
                      </a:r>
                      <a:endParaRPr lang="he-IL" dirty="0"/>
                    </a:p>
                  </a:txBody>
                  <a:tcPr/>
                </a:tc>
                <a:tc>
                  <a:txBody>
                    <a:bodyPr/>
                    <a:lstStyle/>
                    <a:p>
                      <a:pPr rtl="1"/>
                      <a:r>
                        <a:rPr lang="he-IL" dirty="0" smtClean="0"/>
                        <a:t>כחצי ביצה (בלא קליפתה)</a:t>
                      </a:r>
                      <a:r>
                        <a:rPr lang="he-IL" baseline="0" dirty="0" smtClean="0"/>
                        <a:t> </a:t>
                      </a:r>
                      <a:endParaRPr lang="he-IL" dirty="0"/>
                    </a:p>
                  </a:txBody>
                  <a:tcPr/>
                </a:tc>
                <a:tc>
                  <a:txBody>
                    <a:bodyPr/>
                    <a:lstStyle/>
                    <a:p>
                      <a:pPr rtl="1"/>
                      <a:r>
                        <a:rPr lang="he-IL" dirty="0" smtClean="0"/>
                        <a:t>28.8 גרם ויש משערים 25.6 גרם.</a:t>
                      </a:r>
                      <a:endParaRPr lang="he-IL" dirty="0"/>
                    </a:p>
                  </a:txBody>
                  <a:tcPr/>
                </a:tc>
              </a:tr>
              <a:tr h="370840">
                <a:tc>
                  <a:txBody>
                    <a:bodyPr/>
                    <a:lstStyle/>
                    <a:p>
                      <a:pPr rtl="1"/>
                      <a:r>
                        <a:rPr lang="he-IL" dirty="0" smtClean="0"/>
                        <a:t>גרוגרת</a:t>
                      </a:r>
                      <a:endParaRPr lang="he-IL" dirty="0"/>
                    </a:p>
                  </a:txBody>
                  <a:tcPr/>
                </a:tc>
                <a:tc>
                  <a:txBody>
                    <a:bodyPr/>
                    <a:lstStyle/>
                    <a:p>
                      <a:pPr rtl="1"/>
                      <a:r>
                        <a:rPr lang="he-IL" dirty="0" smtClean="0"/>
                        <a:t>שליש ביצה </a:t>
                      </a:r>
                      <a:endParaRPr lang="he-IL" dirty="0"/>
                    </a:p>
                  </a:txBody>
                  <a:tcPr/>
                </a:tc>
                <a:tc>
                  <a:txBody>
                    <a:bodyPr/>
                    <a:lstStyle/>
                    <a:p>
                      <a:pPr rtl="1"/>
                      <a:r>
                        <a:rPr lang="he-IL" dirty="0" smtClean="0"/>
                        <a:t>19.2 גרם</a:t>
                      </a:r>
                    </a:p>
                  </a:txBody>
                  <a:tcPr/>
                </a:tc>
              </a:tr>
            </a:tbl>
          </a:graphicData>
        </a:graphic>
      </p:graphicFrame>
    </p:spTree>
    <p:extLst>
      <p:ext uri="{BB962C8B-B14F-4D97-AF65-F5344CB8AC3E}">
        <p14:creationId xmlns:p14="http://schemas.microsoft.com/office/powerpoint/2010/main" val="176179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שיעורי מטבעות</a:t>
            </a:r>
            <a:endParaRPr lang="he-IL"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612195350"/>
              </p:ext>
            </p:extLst>
          </p:nvPr>
        </p:nvGraphicFramePr>
        <p:xfrm>
          <a:off x="1039907" y="2150532"/>
          <a:ext cx="9601200" cy="3332480"/>
        </p:xfrm>
        <a:graphic>
          <a:graphicData uri="http://schemas.openxmlformats.org/drawingml/2006/table">
            <a:tbl>
              <a:tblPr rtl="1" firstRow="1" bandRow="1">
                <a:tableStyleId>{5C22544A-7EE6-4342-B048-85BDC9FD1C3A}</a:tableStyleId>
              </a:tblPr>
              <a:tblGrid>
                <a:gridCol w="3200400"/>
                <a:gridCol w="3200400"/>
                <a:gridCol w="3200400"/>
              </a:tblGrid>
              <a:tr h="0">
                <a:tc>
                  <a:txBody>
                    <a:bodyPr/>
                    <a:lstStyle/>
                    <a:p>
                      <a:pPr rtl="1"/>
                      <a:endParaRPr lang="he-IL" dirty="0"/>
                    </a:p>
                  </a:txBody>
                  <a:tcPr/>
                </a:tc>
                <a:tc>
                  <a:txBody>
                    <a:bodyPr/>
                    <a:lstStyle/>
                    <a:p>
                      <a:pPr rtl="1"/>
                      <a:endParaRPr lang="he-IL"/>
                    </a:p>
                  </a:txBody>
                  <a:tcPr/>
                </a:tc>
                <a:tc>
                  <a:txBody>
                    <a:bodyPr/>
                    <a:lstStyle/>
                    <a:p>
                      <a:pPr rtl="1"/>
                      <a:endParaRPr lang="he-IL" dirty="0"/>
                    </a:p>
                  </a:txBody>
                  <a:tcPr/>
                </a:tc>
              </a:tr>
              <a:tr h="370840">
                <a:tc>
                  <a:txBody>
                    <a:bodyPr/>
                    <a:lstStyle/>
                    <a:p>
                      <a:pPr rtl="1"/>
                      <a:r>
                        <a:rPr lang="he-IL" dirty="0" smtClean="0"/>
                        <a:t>מנה</a:t>
                      </a:r>
                      <a:endParaRPr lang="he-IL" dirty="0"/>
                    </a:p>
                  </a:txBody>
                  <a:tcPr/>
                </a:tc>
                <a:tc>
                  <a:txBody>
                    <a:bodyPr/>
                    <a:lstStyle/>
                    <a:p>
                      <a:pPr rtl="1"/>
                      <a:r>
                        <a:rPr lang="he-IL" dirty="0" smtClean="0"/>
                        <a:t>4 </a:t>
                      </a:r>
                      <a:r>
                        <a:rPr lang="he-IL" dirty="0" err="1" smtClean="0"/>
                        <a:t>דינרי</a:t>
                      </a:r>
                      <a:r>
                        <a:rPr lang="he-IL" dirty="0" smtClean="0"/>
                        <a:t> זהב = 25 סלעים</a:t>
                      </a:r>
                      <a:endParaRPr lang="he-IL" dirty="0"/>
                    </a:p>
                  </a:txBody>
                  <a:tcPr/>
                </a:tc>
                <a:tc>
                  <a:txBody>
                    <a:bodyPr/>
                    <a:lstStyle/>
                    <a:p>
                      <a:pPr rtl="1"/>
                      <a:r>
                        <a:rPr lang="he-IL" dirty="0" smtClean="0"/>
                        <a:t>480 גרם</a:t>
                      </a:r>
                      <a:endParaRPr lang="he-IL" dirty="0"/>
                    </a:p>
                  </a:txBody>
                  <a:tcPr/>
                </a:tc>
              </a:tr>
              <a:tr h="370840">
                <a:tc>
                  <a:txBody>
                    <a:bodyPr/>
                    <a:lstStyle/>
                    <a:p>
                      <a:pPr rtl="1"/>
                      <a:r>
                        <a:rPr lang="he-IL" dirty="0" smtClean="0"/>
                        <a:t>סלע</a:t>
                      </a:r>
                      <a:endParaRPr lang="he-IL" dirty="0"/>
                    </a:p>
                  </a:txBody>
                  <a:tcPr/>
                </a:tc>
                <a:tc>
                  <a:txBody>
                    <a:bodyPr/>
                    <a:lstStyle/>
                    <a:p>
                      <a:pPr rtl="1"/>
                      <a:r>
                        <a:rPr lang="he-IL" dirty="0" smtClean="0"/>
                        <a:t>4 דינרים</a:t>
                      </a:r>
                      <a:endParaRPr lang="he-IL" dirty="0"/>
                    </a:p>
                  </a:txBody>
                  <a:tcPr/>
                </a:tc>
                <a:tc>
                  <a:txBody>
                    <a:bodyPr/>
                    <a:lstStyle/>
                    <a:p>
                      <a:pPr rtl="1"/>
                      <a:endParaRPr lang="he-IL" dirty="0"/>
                    </a:p>
                  </a:txBody>
                  <a:tcPr/>
                </a:tc>
              </a:tr>
              <a:tr h="370840">
                <a:tc>
                  <a:txBody>
                    <a:bodyPr/>
                    <a:lstStyle/>
                    <a:p>
                      <a:pPr rtl="1"/>
                      <a:r>
                        <a:rPr lang="he-IL" dirty="0" smtClean="0"/>
                        <a:t>5 סלעים </a:t>
                      </a:r>
                      <a:endParaRPr lang="he-IL" dirty="0"/>
                    </a:p>
                  </a:txBody>
                  <a:tcPr/>
                </a:tc>
                <a:tc>
                  <a:txBody>
                    <a:bodyPr/>
                    <a:lstStyle/>
                    <a:p>
                      <a:pPr rtl="1"/>
                      <a:r>
                        <a:rPr lang="he-IL" dirty="0" smtClean="0"/>
                        <a:t>3840</a:t>
                      </a:r>
                      <a:r>
                        <a:rPr lang="he-IL" baseline="0" dirty="0" smtClean="0"/>
                        <a:t> פרוטות</a:t>
                      </a:r>
                      <a:endParaRPr lang="he-IL" dirty="0"/>
                    </a:p>
                  </a:txBody>
                  <a:tcPr/>
                </a:tc>
                <a:tc>
                  <a:txBody>
                    <a:bodyPr/>
                    <a:lstStyle/>
                    <a:p>
                      <a:pPr rtl="1"/>
                      <a:r>
                        <a:rPr lang="he-IL" dirty="0" smtClean="0"/>
                        <a:t>96.15 גרם כסף מזוקק</a:t>
                      </a:r>
                      <a:endParaRPr lang="he-IL" dirty="0"/>
                    </a:p>
                  </a:txBody>
                  <a:tcPr/>
                </a:tc>
              </a:tr>
              <a:tr h="370840">
                <a:tc>
                  <a:txBody>
                    <a:bodyPr/>
                    <a:lstStyle/>
                    <a:p>
                      <a:pPr rtl="1"/>
                      <a:r>
                        <a:rPr lang="he-IL" dirty="0" smtClean="0"/>
                        <a:t>שקל</a:t>
                      </a:r>
                      <a:endParaRPr lang="he-IL" dirty="0"/>
                    </a:p>
                  </a:txBody>
                  <a:tcPr/>
                </a:tc>
                <a:tc>
                  <a:txBody>
                    <a:bodyPr/>
                    <a:lstStyle/>
                    <a:p>
                      <a:pPr rtl="1"/>
                      <a:endParaRPr lang="he-IL" dirty="0"/>
                    </a:p>
                  </a:txBody>
                  <a:tcPr/>
                </a:tc>
                <a:tc>
                  <a:txBody>
                    <a:bodyPr/>
                    <a:lstStyle/>
                    <a:p>
                      <a:pPr rtl="1"/>
                      <a:r>
                        <a:rPr lang="he-IL" dirty="0" smtClean="0"/>
                        <a:t>9.6</a:t>
                      </a:r>
                      <a:r>
                        <a:rPr lang="he-IL" baseline="0" dirty="0" smtClean="0"/>
                        <a:t> גרם כסף נקי ומזוקק</a:t>
                      </a:r>
                    </a:p>
                  </a:txBody>
                  <a:tcPr/>
                </a:tc>
              </a:tr>
              <a:tr h="370840">
                <a:tc>
                  <a:txBody>
                    <a:bodyPr/>
                    <a:lstStyle/>
                    <a:p>
                      <a:pPr rtl="1"/>
                      <a:r>
                        <a:rPr lang="he-IL" baseline="0" dirty="0" smtClean="0"/>
                        <a:t>דינר</a:t>
                      </a:r>
                      <a:endParaRPr lang="he-IL" dirty="0"/>
                    </a:p>
                  </a:txBody>
                  <a:tcPr/>
                </a:tc>
                <a:tc>
                  <a:txBody>
                    <a:bodyPr/>
                    <a:lstStyle/>
                    <a:p>
                      <a:pPr rtl="1"/>
                      <a:r>
                        <a:rPr lang="he-IL" dirty="0" smtClean="0"/>
                        <a:t>6 מעין</a:t>
                      </a:r>
                      <a:endParaRPr lang="he-IL" dirty="0"/>
                    </a:p>
                  </a:txBody>
                  <a:tcPr/>
                </a:tc>
                <a:tc>
                  <a:txBody>
                    <a:bodyPr/>
                    <a:lstStyle/>
                    <a:p>
                      <a:pPr rtl="1"/>
                      <a:r>
                        <a:rPr lang="he-IL" dirty="0" smtClean="0"/>
                        <a:t>4.8 גרם כסף נקי מזוקק</a:t>
                      </a:r>
                      <a:endParaRPr lang="he-IL" dirty="0"/>
                    </a:p>
                  </a:txBody>
                  <a:tcPr/>
                </a:tc>
              </a:tr>
              <a:tr h="370840">
                <a:tc>
                  <a:txBody>
                    <a:bodyPr/>
                    <a:lstStyle/>
                    <a:p>
                      <a:pPr rtl="1"/>
                      <a:r>
                        <a:rPr lang="he-IL" dirty="0" smtClean="0"/>
                        <a:t>מעה</a:t>
                      </a:r>
                      <a:endParaRPr lang="he-IL" dirty="0"/>
                    </a:p>
                  </a:txBody>
                  <a:tcPr/>
                </a:tc>
                <a:tc>
                  <a:txBody>
                    <a:bodyPr/>
                    <a:lstStyle/>
                    <a:p>
                      <a:pPr rtl="1"/>
                      <a:r>
                        <a:rPr lang="he-IL" dirty="0" smtClean="0"/>
                        <a:t>2 </a:t>
                      </a:r>
                      <a:r>
                        <a:rPr lang="he-IL" dirty="0" err="1" smtClean="0"/>
                        <a:t>פונדיונים</a:t>
                      </a:r>
                      <a:endParaRPr lang="he-IL" dirty="0"/>
                    </a:p>
                  </a:txBody>
                  <a:tcPr/>
                </a:tc>
                <a:tc>
                  <a:txBody>
                    <a:bodyPr/>
                    <a:lstStyle/>
                    <a:p>
                      <a:pPr rtl="1"/>
                      <a:r>
                        <a:rPr lang="he-IL" dirty="0" smtClean="0"/>
                        <a:t>0.8</a:t>
                      </a:r>
                      <a:r>
                        <a:rPr lang="he-IL" baseline="0" dirty="0" smtClean="0"/>
                        <a:t> גרם כסף נקי מזוקק</a:t>
                      </a:r>
                    </a:p>
                  </a:txBody>
                  <a:tcPr/>
                </a:tc>
              </a:tr>
              <a:tr h="370840">
                <a:tc>
                  <a:txBody>
                    <a:bodyPr/>
                    <a:lstStyle/>
                    <a:p>
                      <a:pPr rtl="1"/>
                      <a:r>
                        <a:rPr lang="he-IL" dirty="0" smtClean="0"/>
                        <a:t>איסר</a:t>
                      </a:r>
                      <a:endParaRPr lang="he-IL" dirty="0"/>
                    </a:p>
                  </a:txBody>
                  <a:tcPr/>
                </a:tc>
                <a:tc>
                  <a:txBody>
                    <a:bodyPr/>
                    <a:lstStyle/>
                    <a:p>
                      <a:pPr rtl="1"/>
                      <a:r>
                        <a:rPr lang="he-IL" dirty="0" smtClean="0"/>
                        <a:t>8 פרוטות</a:t>
                      </a:r>
                      <a:endParaRPr lang="he-IL" dirty="0"/>
                    </a:p>
                  </a:txBody>
                  <a:tcPr/>
                </a:tc>
                <a:tc>
                  <a:txBody>
                    <a:bodyPr/>
                    <a:lstStyle/>
                    <a:p>
                      <a:pPr rtl="1"/>
                      <a:r>
                        <a:rPr lang="he-IL" dirty="0" smtClean="0"/>
                        <a:t>0.2 גרם כסף נקי מזוקק</a:t>
                      </a:r>
                      <a:endParaRPr lang="he-IL" dirty="0"/>
                    </a:p>
                  </a:txBody>
                  <a:tcPr/>
                </a:tc>
              </a:tr>
              <a:tr h="370840">
                <a:tc>
                  <a:txBody>
                    <a:bodyPr/>
                    <a:lstStyle/>
                    <a:p>
                      <a:pPr rtl="1"/>
                      <a:r>
                        <a:rPr lang="he-IL" dirty="0" smtClean="0"/>
                        <a:t>פרוטה</a:t>
                      </a:r>
                      <a:endParaRPr lang="he-IL" dirty="0"/>
                    </a:p>
                  </a:txBody>
                  <a:tcPr/>
                </a:tc>
                <a:tc>
                  <a:txBody>
                    <a:bodyPr/>
                    <a:lstStyle/>
                    <a:p>
                      <a:pPr rtl="1"/>
                      <a:r>
                        <a:rPr lang="he-IL" dirty="0" smtClean="0"/>
                        <a:t>חצי שעורה</a:t>
                      </a:r>
                      <a:r>
                        <a:rPr lang="he-IL" baseline="0" dirty="0" smtClean="0"/>
                        <a:t> בינונית</a:t>
                      </a:r>
                      <a:endParaRPr lang="he-IL" dirty="0"/>
                    </a:p>
                  </a:txBody>
                  <a:tcPr/>
                </a:tc>
                <a:tc>
                  <a:txBody>
                    <a:bodyPr/>
                    <a:lstStyle/>
                    <a:p>
                      <a:pPr rtl="1"/>
                      <a:r>
                        <a:rPr lang="he-IL" dirty="0" smtClean="0"/>
                        <a:t>0.025 גרם כסף נקי מזוקק</a:t>
                      </a:r>
                      <a:endParaRPr lang="he-IL" dirty="0"/>
                    </a:p>
                  </a:txBody>
                  <a:tcPr/>
                </a:tc>
              </a:tr>
            </a:tbl>
          </a:graphicData>
        </a:graphic>
      </p:graphicFrame>
    </p:spTree>
    <p:extLst>
      <p:ext uri="{BB962C8B-B14F-4D97-AF65-F5344CB8AC3E}">
        <p14:creationId xmlns:p14="http://schemas.microsoft.com/office/powerpoint/2010/main" val="142060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שיעורי מרחקים</a:t>
            </a:r>
            <a:endParaRPr lang="he-IL"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1458752594"/>
              </p:ext>
            </p:extLst>
          </p:nvPr>
        </p:nvGraphicFramePr>
        <p:xfrm>
          <a:off x="1039906" y="2285999"/>
          <a:ext cx="9601200" cy="3337560"/>
        </p:xfrm>
        <a:graphic>
          <a:graphicData uri="http://schemas.openxmlformats.org/drawingml/2006/table">
            <a:tbl>
              <a:tblPr rtl="1" firstRow="1" bandRow="1">
                <a:tableStyleId>{5C22544A-7EE6-4342-B048-85BDC9FD1C3A}</a:tableStyleId>
              </a:tblPr>
              <a:tblGrid>
                <a:gridCol w="3200400"/>
                <a:gridCol w="3200400"/>
                <a:gridCol w="3200400"/>
              </a:tblGrid>
              <a:tr h="370840">
                <a:tc>
                  <a:txBody>
                    <a:bodyPr/>
                    <a:lstStyle/>
                    <a:p>
                      <a:pPr rtl="1"/>
                      <a:endParaRPr lang="he-IL" dirty="0"/>
                    </a:p>
                  </a:txBody>
                  <a:tcPr/>
                </a:tc>
                <a:tc>
                  <a:txBody>
                    <a:bodyPr/>
                    <a:lstStyle/>
                    <a:p>
                      <a:pPr rtl="1"/>
                      <a:endParaRPr lang="he-IL"/>
                    </a:p>
                  </a:txBody>
                  <a:tcPr/>
                </a:tc>
                <a:tc>
                  <a:txBody>
                    <a:bodyPr/>
                    <a:lstStyle/>
                    <a:p>
                      <a:pPr rtl="1"/>
                      <a:endParaRPr lang="he-IL" dirty="0"/>
                    </a:p>
                  </a:txBody>
                  <a:tcPr/>
                </a:tc>
              </a:tr>
              <a:tr h="370840">
                <a:tc>
                  <a:txBody>
                    <a:bodyPr/>
                    <a:lstStyle/>
                    <a:p>
                      <a:pPr rtl="1"/>
                      <a:r>
                        <a:rPr lang="he-IL" dirty="0" smtClean="0"/>
                        <a:t>פרסה</a:t>
                      </a:r>
                      <a:endParaRPr lang="he-IL" dirty="0"/>
                    </a:p>
                  </a:txBody>
                  <a:tcPr/>
                </a:tc>
                <a:tc>
                  <a:txBody>
                    <a:bodyPr/>
                    <a:lstStyle/>
                    <a:p>
                      <a:pPr rtl="1"/>
                      <a:r>
                        <a:rPr lang="he-IL" dirty="0" smtClean="0"/>
                        <a:t>8000 אמה</a:t>
                      </a:r>
                      <a:endParaRPr lang="he-IL" dirty="0"/>
                    </a:p>
                  </a:txBody>
                  <a:tcPr/>
                </a:tc>
                <a:tc>
                  <a:txBody>
                    <a:bodyPr/>
                    <a:lstStyle/>
                    <a:p>
                      <a:pPr rtl="1"/>
                      <a:r>
                        <a:rPr lang="he-IL" dirty="0" smtClean="0"/>
                        <a:t>3840 מטרים</a:t>
                      </a:r>
                      <a:endParaRPr lang="he-IL" dirty="0"/>
                    </a:p>
                  </a:txBody>
                  <a:tcPr/>
                </a:tc>
              </a:tr>
              <a:tr h="370840">
                <a:tc>
                  <a:txBody>
                    <a:bodyPr/>
                    <a:lstStyle/>
                    <a:p>
                      <a:pPr rtl="1"/>
                      <a:r>
                        <a:rPr lang="he-IL" dirty="0" smtClean="0"/>
                        <a:t>מיל</a:t>
                      </a:r>
                      <a:endParaRPr lang="he-IL" dirty="0"/>
                    </a:p>
                  </a:txBody>
                  <a:tcPr/>
                </a:tc>
                <a:tc>
                  <a:txBody>
                    <a:bodyPr/>
                    <a:lstStyle/>
                    <a:p>
                      <a:pPr rtl="1"/>
                      <a:r>
                        <a:rPr lang="he-IL" dirty="0" smtClean="0"/>
                        <a:t>2000 אמה</a:t>
                      </a:r>
                      <a:endParaRPr lang="he-IL" dirty="0"/>
                    </a:p>
                  </a:txBody>
                  <a:tcPr/>
                </a:tc>
                <a:tc>
                  <a:txBody>
                    <a:bodyPr/>
                    <a:lstStyle/>
                    <a:p>
                      <a:pPr rtl="1"/>
                      <a:r>
                        <a:rPr lang="he-IL" dirty="0" smtClean="0"/>
                        <a:t>960 מטרים</a:t>
                      </a:r>
                      <a:endParaRPr lang="he-IL" dirty="0"/>
                    </a:p>
                  </a:txBody>
                  <a:tcPr/>
                </a:tc>
              </a:tr>
              <a:tr h="370840">
                <a:tc>
                  <a:txBody>
                    <a:bodyPr/>
                    <a:lstStyle/>
                    <a:p>
                      <a:pPr rtl="1"/>
                      <a:r>
                        <a:rPr lang="he-IL" dirty="0" smtClean="0"/>
                        <a:t>ריס</a:t>
                      </a:r>
                      <a:endParaRPr lang="he-IL" dirty="0"/>
                    </a:p>
                  </a:txBody>
                  <a:tcPr/>
                </a:tc>
                <a:tc>
                  <a:txBody>
                    <a:bodyPr/>
                    <a:lstStyle/>
                    <a:p>
                      <a:pPr rtl="1"/>
                      <a:r>
                        <a:rPr lang="he-IL" dirty="0" smtClean="0"/>
                        <a:t>266.67 אמה</a:t>
                      </a:r>
                      <a:endParaRPr lang="he-IL" dirty="0"/>
                    </a:p>
                  </a:txBody>
                  <a:tcPr/>
                </a:tc>
                <a:tc>
                  <a:txBody>
                    <a:bodyPr/>
                    <a:lstStyle/>
                    <a:p>
                      <a:pPr rtl="1"/>
                      <a:r>
                        <a:rPr lang="he-IL" dirty="0" smtClean="0"/>
                        <a:t>128 מטרים</a:t>
                      </a:r>
                      <a:endParaRPr lang="he-IL" dirty="0"/>
                    </a:p>
                  </a:txBody>
                  <a:tcPr/>
                </a:tc>
              </a:tr>
              <a:tr h="370840">
                <a:tc>
                  <a:txBody>
                    <a:bodyPr/>
                    <a:lstStyle/>
                    <a:p>
                      <a:pPr rtl="1"/>
                      <a:r>
                        <a:rPr lang="he-IL" dirty="0" smtClean="0"/>
                        <a:t>אמה</a:t>
                      </a:r>
                      <a:endParaRPr lang="he-IL" dirty="0"/>
                    </a:p>
                  </a:txBody>
                  <a:tcPr/>
                </a:tc>
                <a:tc>
                  <a:txBody>
                    <a:bodyPr/>
                    <a:lstStyle/>
                    <a:p>
                      <a:pPr rtl="1"/>
                      <a:r>
                        <a:rPr lang="he-IL" dirty="0" smtClean="0"/>
                        <a:t>6 טפחים</a:t>
                      </a:r>
                      <a:endParaRPr lang="he-IL" dirty="0"/>
                    </a:p>
                  </a:txBody>
                  <a:tcPr/>
                </a:tc>
                <a:tc>
                  <a:txBody>
                    <a:bodyPr/>
                    <a:lstStyle/>
                    <a:p>
                      <a:pPr rtl="1"/>
                      <a:r>
                        <a:rPr lang="he-IL" dirty="0" smtClean="0"/>
                        <a:t>48 סנטימטרים</a:t>
                      </a:r>
                      <a:endParaRPr lang="he-IL" dirty="0"/>
                    </a:p>
                  </a:txBody>
                  <a:tcPr/>
                </a:tc>
              </a:tr>
              <a:tr h="370840">
                <a:tc>
                  <a:txBody>
                    <a:bodyPr/>
                    <a:lstStyle/>
                    <a:p>
                      <a:pPr rtl="1"/>
                      <a:r>
                        <a:rPr lang="he-IL" dirty="0" smtClean="0"/>
                        <a:t>זרת</a:t>
                      </a:r>
                      <a:endParaRPr lang="he-IL" dirty="0"/>
                    </a:p>
                  </a:txBody>
                  <a:tcPr/>
                </a:tc>
                <a:tc>
                  <a:txBody>
                    <a:bodyPr/>
                    <a:lstStyle/>
                    <a:p>
                      <a:pPr rtl="1"/>
                      <a:r>
                        <a:rPr lang="he-IL" dirty="0" smtClean="0"/>
                        <a:t>חצי אמה</a:t>
                      </a:r>
                      <a:endParaRPr lang="he-IL" dirty="0"/>
                    </a:p>
                  </a:txBody>
                  <a:tcPr/>
                </a:tc>
                <a:tc>
                  <a:txBody>
                    <a:bodyPr/>
                    <a:lstStyle/>
                    <a:p>
                      <a:pPr rtl="1"/>
                      <a:r>
                        <a:rPr lang="he-IL" dirty="0" smtClean="0"/>
                        <a:t>24 סנטימטרים</a:t>
                      </a:r>
                      <a:endParaRPr lang="he-IL" dirty="0"/>
                    </a:p>
                  </a:txBody>
                  <a:tcPr/>
                </a:tc>
              </a:tr>
              <a:tr h="370840">
                <a:tc>
                  <a:txBody>
                    <a:bodyPr/>
                    <a:lstStyle/>
                    <a:p>
                      <a:pPr rtl="1"/>
                      <a:r>
                        <a:rPr lang="he-IL" dirty="0" smtClean="0"/>
                        <a:t>טפח</a:t>
                      </a:r>
                      <a:endParaRPr lang="he-IL" dirty="0"/>
                    </a:p>
                  </a:txBody>
                  <a:tcPr/>
                </a:tc>
                <a:tc>
                  <a:txBody>
                    <a:bodyPr/>
                    <a:lstStyle/>
                    <a:p>
                      <a:pPr rtl="1"/>
                      <a:r>
                        <a:rPr lang="he-IL" dirty="0" smtClean="0"/>
                        <a:t>4 </a:t>
                      </a:r>
                      <a:r>
                        <a:rPr lang="he-IL" dirty="0" err="1" smtClean="0"/>
                        <a:t>גודלים</a:t>
                      </a:r>
                      <a:endParaRPr lang="he-IL" dirty="0"/>
                    </a:p>
                  </a:txBody>
                  <a:tcPr/>
                </a:tc>
                <a:tc>
                  <a:txBody>
                    <a:bodyPr/>
                    <a:lstStyle/>
                    <a:p>
                      <a:pPr rtl="1"/>
                      <a:r>
                        <a:rPr lang="he-IL" dirty="0" smtClean="0"/>
                        <a:t>8 סנטימטרים</a:t>
                      </a:r>
                      <a:endParaRPr lang="he-IL" dirty="0"/>
                    </a:p>
                  </a:txBody>
                  <a:tcPr/>
                </a:tc>
              </a:tr>
              <a:tr h="370840">
                <a:tc>
                  <a:txBody>
                    <a:bodyPr/>
                    <a:lstStyle/>
                    <a:p>
                      <a:pPr rtl="1"/>
                      <a:r>
                        <a:rPr lang="he-IL" dirty="0" smtClean="0"/>
                        <a:t>אגודל</a:t>
                      </a:r>
                      <a:endParaRPr lang="he-IL" dirty="0"/>
                    </a:p>
                  </a:txBody>
                  <a:tcPr/>
                </a:tc>
                <a:tc>
                  <a:txBody>
                    <a:bodyPr/>
                    <a:lstStyle/>
                    <a:p>
                      <a:pPr rtl="1"/>
                      <a:r>
                        <a:rPr lang="he-IL" dirty="0" smtClean="0"/>
                        <a:t>בוהן היד</a:t>
                      </a:r>
                      <a:endParaRPr lang="he-IL" dirty="0"/>
                    </a:p>
                  </a:txBody>
                  <a:tcPr/>
                </a:tc>
                <a:tc>
                  <a:txBody>
                    <a:bodyPr/>
                    <a:lstStyle/>
                    <a:p>
                      <a:pPr rtl="1"/>
                      <a:r>
                        <a:rPr lang="he-IL" dirty="0" smtClean="0"/>
                        <a:t>2 סנטימטרים</a:t>
                      </a:r>
                      <a:endParaRPr lang="he-IL" dirty="0"/>
                    </a:p>
                  </a:txBody>
                  <a:tcPr/>
                </a:tc>
              </a:tr>
              <a:tr h="370840">
                <a:tc>
                  <a:txBody>
                    <a:bodyPr/>
                    <a:lstStyle/>
                    <a:p>
                      <a:pPr rtl="1"/>
                      <a:r>
                        <a:rPr lang="he-IL" dirty="0" smtClean="0"/>
                        <a:t>אצבע</a:t>
                      </a:r>
                      <a:endParaRPr lang="he-IL" dirty="0"/>
                    </a:p>
                  </a:txBody>
                  <a:tcPr/>
                </a:tc>
                <a:tc>
                  <a:txBody>
                    <a:bodyPr/>
                    <a:lstStyle/>
                    <a:p>
                      <a:pPr rtl="1"/>
                      <a:endParaRPr lang="he-IL" dirty="0"/>
                    </a:p>
                  </a:txBody>
                  <a:tcPr/>
                </a:tc>
                <a:tc>
                  <a:txBody>
                    <a:bodyPr/>
                    <a:lstStyle/>
                    <a:p>
                      <a:pPr rtl="1"/>
                      <a:r>
                        <a:rPr lang="he-IL" dirty="0" smtClean="0"/>
                        <a:t>4 מילימטרים</a:t>
                      </a:r>
                      <a:endParaRPr lang="he-IL" dirty="0"/>
                    </a:p>
                  </a:txBody>
                  <a:tcPr/>
                </a:tc>
              </a:tr>
            </a:tbl>
          </a:graphicData>
        </a:graphic>
      </p:graphicFrame>
    </p:spTree>
    <p:extLst>
      <p:ext uri="{BB962C8B-B14F-4D97-AF65-F5344CB8AC3E}">
        <p14:creationId xmlns:p14="http://schemas.microsoft.com/office/powerpoint/2010/main" val="45278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שיעורי תורה לצורך מצוה</a:t>
            </a:r>
            <a:endParaRPr lang="he-IL"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1027603802"/>
              </p:ext>
            </p:extLst>
          </p:nvPr>
        </p:nvGraphicFramePr>
        <p:xfrm>
          <a:off x="1013012" y="2138579"/>
          <a:ext cx="9601200" cy="3576320"/>
        </p:xfrm>
        <a:graphic>
          <a:graphicData uri="http://schemas.openxmlformats.org/drawingml/2006/table">
            <a:tbl>
              <a:tblPr rtl="1" firstRow="1" bandRow="1">
                <a:tableStyleId>{5C22544A-7EE6-4342-B048-85BDC9FD1C3A}</a:tableStyleId>
              </a:tblPr>
              <a:tblGrid>
                <a:gridCol w="3200400"/>
                <a:gridCol w="3200400"/>
                <a:gridCol w="3200400"/>
              </a:tblGrid>
              <a:tr h="370840">
                <a:tc>
                  <a:txBody>
                    <a:bodyPr/>
                    <a:lstStyle/>
                    <a:p>
                      <a:pPr rtl="1"/>
                      <a:endParaRPr lang="he-IL" dirty="0"/>
                    </a:p>
                  </a:txBody>
                  <a:tcPr/>
                </a:tc>
                <a:tc>
                  <a:txBody>
                    <a:bodyPr/>
                    <a:lstStyle/>
                    <a:p>
                      <a:pPr rtl="1"/>
                      <a:endParaRPr lang="he-IL"/>
                    </a:p>
                  </a:txBody>
                  <a:tcPr/>
                </a:tc>
                <a:tc>
                  <a:txBody>
                    <a:bodyPr/>
                    <a:lstStyle/>
                    <a:p>
                      <a:pPr rtl="1"/>
                      <a:endParaRPr lang="he-IL" dirty="0"/>
                    </a:p>
                  </a:txBody>
                  <a:tcPr/>
                </a:tc>
              </a:tr>
              <a:tr h="370840">
                <a:tc>
                  <a:txBody>
                    <a:bodyPr/>
                    <a:lstStyle/>
                    <a:p>
                      <a:pPr rtl="1"/>
                      <a:r>
                        <a:rPr lang="he-IL" dirty="0" smtClean="0"/>
                        <a:t>שיעור משקל הקמח החייב בחלה עם ברכה</a:t>
                      </a:r>
                      <a:endParaRPr lang="he-IL" dirty="0"/>
                    </a:p>
                  </a:txBody>
                  <a:tcPr/>
                </a:tc>
                <a:tc>
                  <a:txBody>
                    <a:bodyPr/>
                    <a:lstStyle/>
                    <a:p>
                      <a:pPr rtl="1"/>
                      <a:r>
                        <a:rPr lang="he-IL" dirty="0" smtClean="0"/>
                        <a:t>1,666.6</a:t>
                      </a:r>
                      <a:r>
                        <a:rPr lang="he-IL" baseline="0" dirty="0" smtClean="0"/>
                        <a:t> גרם</a:t>
                      </a:r>
                      <a:endParaRPr lang="he-IL" dirty="0"/>
                    </a:p>
                  </a:txBody>
                  <a:tcPr/>
                </a:tc>
                <a:tc>
                  <a:txBody>
                    <a:bodyPr/>
                    <a:lstStyle/>
                    <a:p>
                      <a:pPr rtl="1"/>
                      <a:r>
                        <a:rPr lang="he-IL" dirty="0" smtClean="0"/>
                        <a:t>ועל משקל 1,614.3</a:t>
                      </a:r>
                      <a:r>
                        <a:rPr lang="he-IL" baseline="0" dirty="0" smtClean="0"/>
                        <a:t> גרם יפריש בלא ברכה.</a:t>
                      </a:r>
                      <a:endParaRPr lang="he-IL" dirty="0"/>
                    </a:p>
                  </a:txBody>
                  <a:tcPr/>
                </a:tc>
              </a:tr>
              <a:tr h="370840">
                <a:tc>
                  <a:txBody>
                    <a:bodyPr/>
                    <a:lstStyle/>
                    <a:p>
                      <a:pPr rtl="1"/>
                      <a:r>
                        <a:rPr lang="he-IL" dirty="0" smtClean="0"/>
                        <a:t>שיעור מלא לוגמיו (לעניין שתיה עבור חולה ביום הכיפורים) לאדם בינוני</a:t>
                      </a:r>
                      <a:endParaRPr lang="he-IL" dirty="0"/>
                    </a:p>
                  </a:txBody>
                  <a:tcPr/>
                </a:tc>
                <a:tc>
                  <a:txBody>
                    <a:bodyPr/>
                    <a:lstStyle/>
                    <a:p>
                      <a:pPr rtl="1"/>
                      <a:r>
                        <a:rPr lang="he-IL" dirty="0" smtClean="0"/>
                        <a:t>42 גרם</a:t>
                      </a:r>
                      <a:endParaRPr lang="he-IL" dirty="0"/>
                    </a:p>
                  </a:txBody>
                  <a:tcPr/>
                </a:tc>
                <a:tc>
                  <a:txBody>
                    <a:bodyPr/>
                    <a:lstStyle/>
                    <a:p>
                      <a:pPr rtl="1"/>
                      <a:endParaRPr lang="he-IL" dirty="0"/>
                    </a:p>
                  </a:txBody>
                  <a:tcPr/>
                </a:tc>
              </a:tr>
              <a:tr h="370840">
                <a:tc>
                  <a:txBody>
                    <a:bodyPr/>
                    <a:lstStyle/>
                    <a:p>
                      <a:pPr rtl="1"/>
                      <a:r>
                        <a:rPr lang="he-IL" dirty="0" smtClean="0"/>
                        <a:t>שיעור אכילת פרס</a:t>
                      </a:r>
                      <a:endParaRPr lang="he-IL" dirty="0"/>
                    </a:p>
                  </a:txBody>
                  <a:tcPr/>
                </a:tc>
                <a:tc>
                  <a:txBody>
                    <a:bodyPr/>
                    <a:lstStyle/>
                    <a:p>
                      <a:pPr rtl="1"/>
                      <a:r>
                        <a:rPr lang="he-IL" dirty="0" smtClean="0"/>
                        <a:t>כגון: כזית מצה ומרור בפסח</a:t>
                      </a:r>
                      <a:endParaRPr lang="he-IL" dirty="0"/>
                    </a:p>
                  </a:txBody>
                  <a:tcPr/>
                </a:tc>
                <a:tc>
                  <a:txBody>
                    <a:bodyPr/>
                    <a:lstStyle/>
                    <a:p>
                      <a:pPr rtl="1"/>
                      <a:r>
                        <a:rPr lang="he-IL" dirty="0" smtClean="0"/>
                        <a:t>לעניין צירוף 2 אכילות</a:t>
                      </a:r>
                      <a:r>
                        <a:rPr lang="he-IL" baseline="0" dirty="0" smtClean="0"/>
                        <a:t> = 4 דקות.</a:t>
                      </a:r>
                    </a:p>
                    <a:p>
                      <a:pPr rtl="1"/>
                      <a:r>
                        <a:rPr lang="he-IL" baseline="0" dirty="0" smtClean="0"/>
                        <a:t>לעניין אכילה לחולה ביום הכיפורים, יש לעשות הפסקה של 9 דקות אם אפשר.</a:t>
                      </a:r>
                      <a:endParaRPr lang="he-IL" dirty="0"/>
                    </a:p>
                  </a:txBody>
                  <a:tcPr/>
                </a:tc>
              </a:tr>
              <a:tr h="370840">
                <a:tc>
                  <a:txBody>
                    <a:bodyPr/>
                    <a:lstStyle/>
                    <a:p>
                      <a:pPr rtl="1"/>
                      <a:r>
                        <a:rPr lang="he-IL" dirty="0" smtClean="0"/>
                        <a:t>הנקב בטלית </a:t>
                      </a:r>
                      <a:r>
                        <a:rPr lang="he-IL" dirty="0" err="1" smtClean="0"/>
                        <a:t>שתולין</a:t>
                      </a:r>
                      <a:r>
                        <a:rPr lang="he-IL" dirty="0" smtClean="0"/>
                        <a:t> בו הציציות</a:t>
                      </a:r>
                      <a:endParaRPr lang="he-IL" dirty="0"/>
                    </a:p>
                  </a:txBody>
                  <a:tcPr/>
                </a:tc>
                <a:tc>
                  <a:txBody>
                    <a:bodyPr/>
                    <a:lstStyle/>
                    <a:p>
                      <a:pPr rtl="1"/>
                      <a:r>
                        <a:rPr lang="he-IL" dirty="0" smtClean="0"/>
                        <a:t>לא למעלה משלושה </a:t>
                      </a:r>
                      <a:r>
                        <a:rPr lang="he-IL" dirty="0" err="1" smtClean="0"/>
                        <a:t>אגודלין</a:t>
                      </a:r>
                      <a:endParaRPr lang="he-IL" dirty="0"/>
                    </a:p>
                  </a:txBody>
                  <a:tcPr/>
                </a:tc>
                <a:tc>
                  <a:txBody>
                    <a:bodyPr/>
                    <a:lstStyle/>
                    <a:p>
                      <a:pPr rtl="1"/>
                      <a:r>
                        <a:rPr lang="he-IL" dirty="0" smtClean="0"/>
                        <a:t>דהיינו לא למעלה מ-6 </a:t>
                      </a:r>
                      <a:r>
                        <a:rPr lang="he-IL" dirty="0" err="1" smtClean="0"/>
                        <a:t>סמנטימטרים</a:t>
                      </a:r>
                      <a:r>
                        <a:rPr lang="he-IL" dirty="0" smtClean="0"/>
                        <a:t> ולא למטה מ-3 וחצי ס"מ</a:t>
                      </a:r>
                      <a:endParaRPr lang="he-IL" dirty="0"/>
                    </a:p>
                  </a:txBody>
                  <a:tcPr/>
                </a:tc>
              </a:tr>
              <a:tr h="370840">
                <a:tc>
                  <a:txBody>
                    <a:bodyPr/>
                    <a:lstStyle/>
                    <a:p>
                      <a:pPr rtl="1"/>
                      <a:r>
                        <a:rPr lang="he-IL" dirty="0" smtClean="0"/>
                        <a:t>שיעור רוחב רצועה של התפילין</a:t>
                      </a:r>
                      <a:endParaRPr lang="he-IL" dirty="0"/>
                    </a:p>
                  </a:txBody>
                  <a:tcPr/>
                </a:tc>
                <a:tc>
                  <a:txBody>
                    <a:bodyPr/>
                    <a:lstStyle/>
                    <a:p>
                      <a:pPr rtl="1"/>
                      <a:endParaRPr lang="he-IL" dirty="0"/>
                    </a:p>
                  </a:txBody>
                  <a:tcPr/>
                </a:tc>
                <a:tc>
                  <a:txBody>
                    <a:bodyPr/>
                    <a:lstStyle/>
                    <a:p>
                      <a:pPr rtl="1"/>
                      <a:r>
                        <a:rPr lang="he-IL" dirty="0" smtClean="0"/>
                        <a:t>1</a:t>
                      </a:r>
                      <a:r>
                        <a:rPr lang="he-IL" baseline="0" dirty="0" smtClean="0"/>
                        <a:t> ס"מ</a:t>
                      </a:r>
                      <a:endParaRPr lang="he-IL" dirty="0"/>
                    </a:p>
                  </a:txBody>
                  <a:tcPr/>
                </a:tc>
              </a:tr>
            </a:tbl>
          </a:graphicData>
        </a:graphic>
      </p:graphicFrame>
    </p:spTree>
    <p:extLst>
      <p:ext uri="{BB962C8B-B14F-4D97-AF65-F5344CB8AC3E}">
        <p14:creationId xmlns:p14="http://schemas.microsoft.com/office/powerpoint/2010/main" val="304984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95401" y="1035920"/>
            <a:ext cx="9601196" cy="1303867"/>
          </a:xfrm>
        </p:spPr>
        <p:txBody>
          <a:bodyPr/>
          <a:lstStyle/>
          <a:p>
            <a:r>
              <a:rPr lang="he-IL" dirty="0" smtClean="0"/>
              <a:t>מצות ספירת העומר וימי הספירה:</a:t>
            </a:r>
            <a:endParaRPr lang="he-IL" dirty="0"/>
          </a:p>
        </p:txBody>
      </p:sp>
      <p:sp>
        <p:nvSpPr>
          <p:cNvPr id="3" name="מציין מיקום תוכן 2"/>
          <p:cNvSpPr>
            <a:spLocks noGrp="1"/>
          </p:cNvSpPr>
          <p:nvPr>
            <p:ph idx="1"/>
          </p:nvPr>
        </p:nvSpPr>
        <p:spPr/>
        <p:txBody>
          <a:bodyPr/>
          <a:lstStyle/>
          <a:p>
            <a:r>
              <a:rPr lang="he-IL" dirty="0" smtClean="0">
                <a:latin typeface="Guttman Stam1" panose="02010401010101010101" pitchFamily="2" charset="-79"/>
                <a:cs typeface="Guttman Stam1" panose="02010401010101010101" pitchFamily="2" charset="-79"/>
              </a:rPr>
              <a:t>וּסְפַרְתֶּם </a:t>
            </a:r>
            <a:r>
              <a:rPr lang="he-IL" dirty="0">
                <a:latin typeface="Guttman Stam1" panose="02010401010101010101" pitchFamily="2" charset="-79"/>
                <a:cs typeface="Guttman Stam1" panose="02010401010101010101" pitchFamily="2" charset="-79"/>
              </a:rPr>
              <a:t>לָכֶם, מִמָּחֳרַת הַשַּׁבָּת, מִיּוֹם הֲבִיאֲכֶם, אֶת-עֹמֶר הַתְּנוּפָה:  שֶׁבַע שַׁבָּתוֹת, תְּמִימֹת תִּהְיֶינָה.  </a:t>
            </a:r>
            <a:r>
              <a:rPr lang="he-IL" dirty="0" smtClean="0">
                <a:latin typeface="Guttman Stam1" panose="02010401010101010101" pitchFamily="2" charset="-79"/>
                <a:cs typeface="Guttman Stam1" panose="02010401010101010101" pitchFamily="2" charset="-79"/>
              </a:rPr>
              <a:t>עַד </a:t>
            </a:r>
            <a:r>
              <a:rPr lang="he-IL" dirty="0">
                <a:latin typeface="Guttman Stam1" panose="02010401010101010101" pitchFamily="2" charset="-79"/>
                <a:cs typeface="Guttman Stam1" panose="02010401010101010101" pitchFamily="2" charset="-79"/>
              </a:rPr>
              <a:t>מִמָּחֳרַת הַשַּׁבָּת </a:t>
            </a:r>
            <a:r>
              <a:rPr lang="he-IL" dirty="0" err="1">
                <a:latin typeface="Guttman Stam1" panose="02010401010101010101" pitchFamily="2" charset="-79"/>
                <a:cs typeface="Guttman Stam1" panose="02010401010101010101" pitchFamily="2" charset="-79"/>
              </a:rPr>
              <a:t>הַשְּׁבִיעִת</a:t>
            </a:r>
            <a:r>
              <a:rPr lang="he-IL" dirty="0">
                <a:latin typeface="Guttman Stam1" panose="02010401010101010101" pitchFamily="2" charset="-79"/>
                <a:cs typeface="Guttman Stam1" panose="02010401010101010101" pitchFamily="2" charset="-79"/>
              </a:rPr>
              <a:t>, תִּסְפְּרוּ חֲמִשִּׁים יוֹם; וְהִקְרַבְתֶּם מִנְחָה </a:t>
            </a:r>
            <a:r>
              <a:rPr lang="he-IL" dirty="0" smtClean="0">
                <a:latin typeface="Guttman Stam1" panose="02010401010101010101" pitchFamily="2" charset="-79"/>
                <a:cs typeface="Guttman Stam1" panose="02010401010101010101" pitchFamily="2" charset="-79"/>
              </a:rPr>
              <a:t>חֲדָשָׁה לַה': </a:t>
            </a:r>
            <a:r>
              <a:rPr lang="he-IL" dirty="0" smtClean="0">
                <a:latin typeface="Guttman Stam" panose="02010401010101010101" pitchFamily="2" charset="-79"/>
                <a:cs typeface="Guttman Stam" panose="02010401010101010101" pitchFamily="2" charset="-79"/>
              </a:rPr>
              <a:t>(ויקרא כ"ג)</a:t>
            </a:r>
          </a:p>
          <a:p>
            <a:r>
              <a:rPr lang="he-IL" dirty="0">
                <a:latin typeface="Guttman Stam1" panose="02010401010101010101" pitchFamily="2" charset="-79"/>
                <a:cs typeface="Guttman Stam1" panose="02010401010101010101" pitchFamily="2" charset="-79"/>
              </a:rPr>
              <a:t>שִׁבְעָה שָׁבֻעֹת, תִּסְפָּר-לָךְ:  מֵהָחֵל חֶרְמֵשׁ, בַּקָּמָה, תָּחֵל לִסְפֹּר, שִׁבְעָה שָׁבֻעוֹת</a:t>
            </a:r>
            <a:r>
              <a:rPr lang="he-IL" dirty="0" smtClean="0">
                <a:latin typeface="Guttman Stam1" panose="02010401010101010101" pitchFamily="2" charset="-79"/>
                <a:cs typeface="Guttman Stam1" panose="02010401010101010101" pitchFamily="2" charset="-79"/>
              </a:rPr>
              <a:t>. (</a:t>
            </a:r>
            <a:r>
              <a:rPr lang="he-IL" dirty="0" smtClean="0">
                <a:latin typeface="Guttman Stam" panose="02010401010101010101" pitchFamily="2" charset="-79"/>
                <a:cs typeface="Guttman Stam" panose="02010401010101010101" pitchFamily="2" charset="-79"/>
              </a:rPr>
              <a:t>דברים ט"ז)</a:t>
            </a:r>
            <a:endParaRPr lang="he-IL" dirty="0">
              <a:latin typeface="Guttman Stam" panose="02010401010101010101" pitchFamily="2" charset="-79"/>
              <a:cs typeface="Guttman Stam" panose="02010401010101010101" pitchFamily="2" charset="-79"/>
            </a:endParaRPr>
          </a:p>
        </p:txBody>
      </p:sp>
    </p:spTree>
    <p:extLst>
      <p:ext uri="{BB962C8B-B14F-4D97-AF65-F5344CB8AC3E}">
        <p14:creationId xmlns:p14="http://schemas.microsoft.com/office/powerpoint/2010/main" val="1885529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מצות ספירת העומר וימי הספירה:</a:t>
            </a:r>
          </a:p>
        </p:txBody>
      </p:sp>
      <p:sp>
        <p:nvSpPr>
          <p:cNvPr id="3" name="מציין מיקום תוכן 2"/>
          <p:cNvSpPr>
            <a:spLocks noGrp="1"/>
          </p:cNvSpPr>
          <p:nvPr>
            <p:ph idx="1"/>
          </p:nvPr>
        </p:nvSpPr>
        <p:spPr>
          <a:xfrm>
            <a:off x="1295402" y="2353235"/>
            <a:ext cx="9601196" cy="4182035"/>
          </a:xfrm>
        </p:spPr>
        <p:txBody>
          <a:bodyPr>
            <a:normAutofit fontScale="85000" lnSpcReduction="20000"/>
          </a:bodyPr>
          <a:lstStyle/>
          <a:p>
            <a:r>
              <a:rPr lang="he-IL" dirty="0" smtClean="0"/>
              <a:t>"</a:t>
            </a:r>
            <a:r>
              <a:rPr lang="he-IL" dirty="0" smtClean="0">
                <a:solidFill>
                  <a:srgbClr val="805A30"/>
                </a:solidFill>
              </a:rPr>
              <a:t>ממחרת השבת</a:t>
            </a:r>
            <a:r>
              <a:rPr lang="he-IL" dirty="0" smtClean="0"/>
              <a:t>" = ממחרת יום טוב הראשון של פסח ששובתים בו ממלאכה.</a:t>
            </a:r>
          </a:p>
          <a:p>
            <a:r>
              <a:rPr lang="he-IL" dirty="0" smtClean="0"/>
              <a:t>"</a:t>
            </a:r>
            <a:r>
              <a:rPr lang="he-IL" dirty="0" smtClean="0">
                <a:solidFill>
                  <a:srgbClr val="805A30"/>
                </a:solidFill>
              </a:rPr>
              <a:t>עומר התנופה</a:t>
            </a:r>
            <a:r>
              <a:rPr lang="he-IL" dirty="0" smtClean="0"/>
              <a:t>" = קרבן העומר מראשית קציר שעורים, שמקריבים במקדש ביום הראשון של חול המועד פסח.</a:t>
            </a:r>
          </a:p>
          <a:p>
            <a:r>
              <a:rPr lang="he-IL" dirty="0" smtClean="0"/>
              <a:t>"</a:t>
            </a:r>
            <a:r>
              <a:rPr lang="he-IL" dirty="0" smtClean="0">
                <a:solidFill>
                  <a:srgbClr val="805A30"/>
                </a:solidFill>
              </a:rPr>
              <a:t>שבע שבתות</a:t>
            </a:r>
            <a:r>
              <a:rPr lang="he-IL" dirty="0" smtClean="0"/>
              <a:t>" = שבעה שבועות שהם ארבעים ותשעה ימים.</a:t>
            </a:r>
          </a:p>
          <a:p>
            <a:r>
              <a:rPr lang="he-IL" dirty="0" smtClean="0"/>
              <a:t>"</a:t>
            </a:r>
            <a:r>
              <a:rPr lang="he-IL" dirty="0" smtClean="0">
                <a:solidFill>
                  <a:srgbClr val="805A30"/>
                </a:solidFill>
              </a:rPr>
              <a:t>תמימות תהיינה</a:t>
            </a:r>
            <a:r>
              <a:rPr lang="he-IL" dirty="0" smtClean="0"/>
              <a:t>" = שבועות שלמים, שמתחיל למנות בתחילת הערב – במוצאי יום טוב הראשון. וכך בכל יום מונה </a:t>
            </a:r>
            <a:r>
              <a:rPr lang="he-IL" dirty="0" err="1" smtClean="0"/>
              <a:t>מבערב</a:t>
            </a:r>
            <a:r>
              <a:rPr lang="he-IL" dirty="0" smtClean="0"/>
              <a:t>.</a:t>
            </a:r>
          </a:p>
          <a:p>
            <a:r>
              <a:rPr lang="he-IL" dirty="0" smtClean="0"/>
              <a:t>"</a:t>
            </a:r>
            <a:r>
              <a:rPr lang="he-IL" dirty="0" smtClean="0">
                <a:solidFill>
                  <a:srgbClr val="805A30"/>
                </a:solidFill>
              </a:rPr>
              <a:t>עד ממחרת השבת השביעית תספרו חמישים יום</a:t>
            </a:r>
            <a:r>
              <a:rPr lang="he-IL" dirty="0" smtClean="0"/>
              <a:t>" = עד ליום המחרת של שבעת השבועות שהוא יום החמישים להנפת העומר – תספרו.</a:t>
            </a:r>
          </a:p>
          <a:p>
            <a:r>
              <a:rPr lang="he-IL" dirty="0" smtClean="0"/>
              <a:t>"</a:t>
            </a:r>
            <a:r>
              <a:rPr lang="he-IL" dirty="0" smtClean="0">
                <a:solidFill>
                  <a:srgbClr val="805A30"/>
                </a:solidFill>
              </a:rPr>
              <a:t>והקרבתם מנחה חדשה לה</a:t>
            </a:r>
            <a:r>
              <a:rPr lang="he-IL" dirty="0" smtClean="0"/>
              <a:t>'" = קרבן ביכורים שתי הלחם מראשית קציר חטים שמקריבים אותו בחג השבועות.</a:t>
            </a:r>
          </a:p>
          <a:p>
            <a:r>
              <a:rPr lang="he-IL" dirty="0" smtClean="0"/>
              <a:t>"</a:t>
            </a:r>
            <a:r>
              <a:rPr lang="he-IL" dirty="0" smtClean="0">
                <a:solidFill>
                  <a:srgbClr val="805A30"/>
                </a:solidFill>
              </a:rPr>
              <a:t>תספר לך</a:t>
            </a:r>
            <a:r>
              <a:rPr lang="he-IL" dirty="0" smtClean="0"/>
              <a:t>" = לשון יחיד שמצות ספירת העומר על כל יחיד.</a:t>
            </a:r>
          </a:p>
          <a:p>
            <a:r>
              <a:rPr lang="he-IL" dirty="0" smtClean="0"/>
              <a:t>"</a:t>
            </a:r>
            <a:r>
              <a:rPr lang="he-IL" dirty="0" smtClean="0">
                <a:solidFill>
                  <a:srgbClr val="805A30"/>
                </a:solidFill>
              </a:rPr>
              <a:t>מהחל חרמש בקמה</a:t>
            </a:r>
            <a:r>
              <a:rPr lang="he-IL" dirty="0" smtClean="0"/>
              <a:t>" = מתחילת קציר קמה, (חרמש=מגל).</a:t>
            </a:r>
            <a:endParaRPr lang="he-IL" dirty="0"/>
          </a:p>
        </p:txBody>
      </p:sp>
    </p:spTree>
    <p:extLst>
      <p:ext uri="{BB962C8B-B14F-4D97-AF65-F5344CB8AC3E}">
        <p14:creationId xmlns:p14="http://schemas.microsoft.com/office/powerpoint/2010/main" val="3820646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מטעמי </a:t>
            </a:r>
            <a:r>
              <a:rPr lang="he-IL" dirty="0" err="1" smtClean="0"/>
              <a:t>המצוה</a:t>
            </a:r>
            <a:r>
              <a:rPr lang="he-IL" dirty="0" smtClean="0"/>
              <a:t>:</a:t>
            </a:r>
            <a:endParaRPr lang="he-IL" dirty="0"/>
          </a:p>
        </p:txBody>
      </p:sp>
      <p:sp>
        <p:nvSpPr>
          <p:cNvPr id="4" name="מלבן 3"/>
          <p:cNvSpPr/>
          <p:nvPr/>
        </p:nvSpPr>
        <p:spPr>
          <a:xfrm>
            <a:off x="1163782" y="2147455"/>
            <a:ext cx="9975273" cy="484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ציין מיקום תוכן 2"/>
          <p:cNvSpPr>
            <a:spLocks noGrp="1"/>
          </p:cNvSpPr>
          <p:nvPr>
            <p:ph idx="1"/>
          </p:nvPr>
        </p:nvSpPr>
        <p:spPr>
          <a:xfrm>
            <a:off x="1295402" y="2007703"/>
            <a:ext cx="9601196" cy="4391891"/>
          </a:xfrm>
        </p:spPr>
        <p:txBody>
          <a:bodyPr>
            <a:normAutofit fontScale="85000" lnSpcReduction="10000"/>
          </a:bodyPr>
          <a:lstStyle/>
          <a:p>
            <a:r>
              <a:rPr lang="he-IL" dirty="0" smtClean="0"/>
              <a:t>לפי שכל עיקרן של ישראל אינו אלא התורה,</a:t>
            </a:r>
          </a:p>
          <a:p>
            <a:r>
              <a:rPr lang="he-IL" dirty="0" smtClean="0"/>
              <a:t>ומפני התורה נבראו שמים וארץ, כמו שכתוב (ירמיה ל"ג): "אם לא בריתי יומם ולילה חוקות שמים וארץ לא שמתי", והיא שהעיקר והסיבה שבגללה נגאלו ויצאו ממצרים, כדי שיקבלו את התורה בסיני ויקיימוה, </a:t>
            </a:r>
          </a:p>
          <a:p>
            <a:r>
              <a:rPr lang="he-IL" dirty="0" smtClean="0"/>
              <a:t>וכמו שאמר ה' למשה (שמות ג'): "וזה לך האות כי אנכי שלחתיך, בהוציאך את העם ממצרים תעבדון את האלוקים על ההר הזה".</a:t>
            </a:r>
          </a:p>
          <a:p>
            <a:r>
              <a:rPr lang="he-IL" dirty="0" smtClean="0"/>
              <a:t>כלומר שתקבלו את </a:t>
            </a:r>
            <a:r>
              <a:rPr lang="he-IL" dirty="0" err="1" smtClean="0"/>
              <a:t>את</a:t>
            </a:r>
            <a:r>
              <a:rPr lang="he-IL" dirty="0" smtClean="0"/>
              <a:t> התורה שהיא העיקר הגדול שבשביל זה הם נגאלים, והיא תכלית הטובה שלהם, </a:t>
            </a:r>
            <a:endParaRPr lang="he-IL" dirty="0" smtClean="0"/>
          </a:p>
          <a:p>
            <a:r>
              <a:rPr lang="he-IL" dirty="0" smtClean="0"/>
              <a:t>וענין </a:t>
            </a:r>
            <a:r>
              <a:rPr lang="he-IL" dirty="0" smtClean="0"/>
              <a:t>גדול הוא להם יותר מן היציאה מעבדות לחרות, </a:t>
            </a:r>
            <a:endParaRPr lang="he-IL" dirty="0" smtClean="0"/>
          </a:p>
          <a:p>
            <a:r>
              <a:rPr lang="he-IL" dirty="0" smtClean="0"/>
              <a:t>ומפני </a:t>
            </a:r>
            <a:r>
              <a:rPr lang="he-IL" dirty="0" smtClean="0"/>
              <a:t>כן כי היא כל עיקרן של ישראל ובעבורה נגאלו ועלו לכל הגדולה שעלו אליה, </a:t>
            </a:r>
            <a:endParaRPr lang="he-IL" dirty="0" smtClean="0"/>
          </a:p>
          <a:p>
            <a:r>
              <a:rPr lang="he-IL" dirty="0" err="1" smtClean="0"/>
              <a:t>נצטוינו</a:t>
            </a:r>
            <a:r>
              <a:rPr lang="he-IL" dirty="0" smtClean="0"/>
              <a:t> </a:t>
            </a:r>
            <a:r>
              <a:rPr lang="he-IL" dirty="0" smtClean="0"/>
              <a:t>למנות ממחרת יום טוב של פסח עד יום נתינת התורה, להראות בנפשנו את החפץ הגדול אל היום הנכבד והנכסף ללבנו, כעבד ישאף צל וימנה תמיד מתי יבוא עת הנכסף אליו שיצא לחירות</a:t>
            </a:r>
            <a:r>
              <a:rPr lang="he-IL" dirty="0"/>
              <a:t>, כי המניין מראה לאדם כי כל חפצו להגיע אל הזמן ההוא</a:t>
            </a:r>
            <a:r>
              <a:rPr lang="he-IL" dirty="0" smtClean="0"/>
              <a:t>.</a:t>
            </a:r>
            <a:endParaRPr lang="he-IL" dirty="0"/>
          </a:p>
        </p:txBody>
      </p:sp>
    </p:spTree>
    <p:extLst>
      <p:ext uri="{BB962C8B-B14F-4D97-AF65-F5344CB8AC3E}">
        <p14:creationId xmlns:p14="http://schemas.microsoft.com/office/powerpoint/2010/main" val="423226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מטעמי </a:t>
            </a:r>
            <a:r>
              <a:rPr lang="he-IL" dirty="0" err="1"/>
              <a:t>המצוה</a:t>
            </a:r>
            <a:r>
              <a:rPr lang="he-IL" dirty="0"/>
              <a:t>:</a:t>
            </a:r>
          </a:p>
        </p:txBody>
      </p:sp>
      <p:sp>
        <p:nvSpPr>
          <p:cNvPr id="3" name="מציין מיקום תוכן 2"/>
          <p:cNvSpPr>
            <a:spLocks noGrp="1"/>
          </p:cNvSpPr>
          <p:nvPr>
            <p:ph idx="1"/>
          </p:nvPr>
        </p:nvSpPr>
        <p:spPr/>
        <p:txBody>
          <a:bodyPr>
            <a:normAutofit fontScale="92500" lnSpcReduction="10000"/>
          </a:bodyPr>
          <a:lstStyle/>
          <a:p>
            <a:r>
              <a:rPr lang="he-IL" dirty="0" smtClean="0"/>
              <a:t>ומה </a:t>
            </a:r>
            <a:r>
              <a:rPr lang="he-IL" dirty="0"/>
              <a:t>שאנו מונים לעומר - כלומר כך וכך ימים עברו מן </a:t>
            </a:r>
            <a:r>
              <a:rPr lang="he-IL" dirty="0" err="1"/>
              <a:t>המנין</a:t>
            </a:r>
            <a:r>
              <a:rPr lang="he-IL" dirty="0"/>
              <a:t>, ואין אנו מונים כך וכך ימים יש לנו </a:t>
            </a:r>
            <a:r>
              <a:rPr lang="he-IL" dirty="0" smtClean="0"/>
              <a:t>לזמן קבלת התורה? </a:t>
            </a:r>
            <a:endParaRPr lang="he-IL" dirty="0" smtClean="0"/>
          </a:p>
          <a:p>
            <a:pPr lvl="1"/>
            <a:r>
              <a:rPr lang="he-IL" dirty="0" smtClean="0"/>
              <a:t>כי </a:t>
            </a:r>
            <a:r>
              <a:rPr lang="he-IL" dirty="0" smtClean="0"/>
              <a:t>כל זה מראה את הרצון החזק להגיע אל הזמן ההוא, ועל כן לא נרצה בתחילת הספירה להזכיר את ריבוי הימים שיש לנו עוד להגיע ליום מתן תורה, אלא אנו מזכירים כמה ימים עברו והתקרבנו כבר למתן תורה </a:t>
            </a:r>
            <a:r>
              <a:rPr lang="en-US" dirty="0" smtClean="0"/>
              <a:t>)</a:t>
            </a:r>
            <a:r>
              <a:rPr lang="he-IL" dirty="0" smtClean="0"/>
              <a:t>עבר </a:t>
            </a:r>
            <a:r>
              <a:rPr lang="he-IL" dirty="0" smtClean="0"/>
              <a:t>יום אחד, עברו כבר שני ימים....) </a:t>
            </a:r>
            <a:endParaRPr lang="he-IL" dirty="0" smtClean="0"/>
          </a:p>
          <a:p>
            <a:pPr lvl="1"/>
            <a:r>
              <a:rPr lang="he-IL" dirty="0" err="1" smtClean="0"/>
              <a:t>ומכיון</a:t>
            </a:r>
            <a:r>
              <a:rPr lang="he-IL" dirty="0" smtClean="0"/>
              <a:t> </a:t>
            </a:r>
            <a:r>
              <a:rPr lang="he-IL" dirty="0" smtClean="0"/>
              <a:t>שכך מתחילים, מונים כך עד סוף הספירה, שאין לשנות את החשבון באמצעו. </a:t>
            </a:r>
          </a:p>
          <a:p>
            <a:r>
              <a:rPr lang="he-IL" dirty="0" smtClean="0"/>
              <a:t>ולמה אין מתחילים את הספירה מיום הראשון אלא </a:t>
            </a:r>
            <a:r>
              <a:rPr lang="he-IL" dirty="0" err="1" smtClean="0"/>
              <a:t>ממחרתו</a:t>
            </a:r>
            <a:r>
              <a:rPr lang="he-IL" dirty="0" smtClean="0"/>
              <a:t>? </a:t>
            </a:r>
            <a:endParaRPr lang="he-IL" dirty="0" smtClean="0"/>
          </a:p>
          <a:p>
            <a:pPr lvl="1"/>
            <a:r>
              <a:rPr lang="he-IL" dirty="0" smtClean="0"/>
              <a:t>כי </a:t>
            </a:r>
            <a:r>
              <a:rPr lang="he-IL" dirty="0" smtClean="0"/>
              <a:t>היום הראשון </a:t>
            </a:r>
            <a:r>
              <a:rPr lang="he-IL" dirty="0" err="1" smtClean="0"/>
              <a:t>נתיחד</a:t>
            </a:r>
            <a:r>
              <a:rPr lang="he-IL" dirty="0" smtClean="0"/>
              <a:t> כולו להזכרת הנס הגדול והוא יציאת מצרים, שהוא אות ומופת בחידוש העולם ובהשגחת ה' על בני האדם. ואין לנו לערב בשמחתו ולהזכיר </a:t>
            </a:r>
            <a:r>
              <a:rPr lang="he-IL" dirty="0" err="1" smtClean="0"/>
              <a:t>עימו</a:t>
            </a:r>
            <a:r>
              <a:rPr lang="he-IL" dirty="0" smtClean="0"/>
              <a:t> שום ענין אחר.</a:t>
            </a:r>
          </a:p>
          <a:p>
            <a:pPr lvl="1"/>
            <a:r>
              <a:rPr lang="he-IL" dirty="0" smtClean="0"/>
              <a:t>[לפי </a:t>
            </a:r>
            <a:r>
              <a:rPr lang="he-IL" dirty="0"/>
              <a:t>ספר החינוך מצוה </a:t>
            </a:r>
            <a:r>
              <a:rPr lang="he-IL" dirty="0" smtClean="0"/>
              <a:t>ש"ו]</a:t>
            </a:r>
            <a:endParaRPr lang="he-IL" dirty="0"/>
          </a:p>
          <a:p>
            <a:endParaRPr lang="he-IL" dirty="0"/>
          </a:p>
        </p:txBody>
      </p:sp>
    </p:spTree>
    <p:extLst>
      <p:ext uri="{BB962C8B-B14F-4D97-AF65-F5344CB8AC3E}">
        <p14:creationId xmlns:p14="http://schemas.microsoft.com/office/powerpoint/2010/main" val="83368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סגולה לשמירה</a:t>
            </a:r>
            <a:endParaRPr lang="he-IL" dirty="0"/>
          </a:p>
        </p:txBody>
      </p:sp>
      <p:sp>
        <p:nvSpPr>
          <p:cNvPr id="3" name="מציין מיקום תוכן 2"/>
          <p:cNvSpPr>
            <a:spLocks noGrp="1"/>
          </p:cNvSpPr>
          <p:nvPr>
            <p:ph idx="1"/>
          </p:nvPr>
        </p:nvSpPr>
        <p:spPr/>
        <p:txBody>
          <a:bodyPr/>
          <a:lstStyle/>
          <a:p>
            <a:pPr marL="0" indent="0">
              <a:buNone/>
            </a:pPr>
            <a:r>
              <a:rPr lang="he-IL" smtClean="0"/>
              <a:t>סגולה לומר </a:t>
            </a:r>
            <a:r>
              <a:rPr lang="he-IL" dirty="0" smtClean="0"/>
              <a:t>בזמן ספירת העומר:</a:t>
            </a:r>
          </a:p>
          <a:p>
            <a:pPr marL="0" indent="0">
              <a:buNone/>
            </a:pPr>
            <a:r>
              <a:rPr lang="he-IL" sz="2800" b="1" dirty="0" smtClean="0"/>
              <a:t>וּכְשֵׁם שֶׁעָמְדָה לָהֶם לְישְׂרָאֶל מִצְוַת הָעוֹמֶר לְמָגֵן וְצִינָּה, </a:t>
            </a:r>
            <a:r>
              <a:rPr lang="en-US" sz="2800" b="1" dirty="0" smtClean="0"/>
              <a:t/>
            </a:r>
            <a:br>
              <a:rPr lang="en-US" sz="2800" b="1" dirty="0" smtClean="0"/>
            </a:br>
            <a:r>
              <a:rPr lang="he-IL" sz="2800" b="1" dirty="0" smtClean="0"/>
              <a:t>בִּימֵי </a:t>
            </a:r>
            <a:r>
              <a:rPr lang="he-IL" sz="2800" b="1" dirty="0" smtClean="0"/>
              <a:t>גִּדְעוֹן, וּבִימֵי חִזְקִיָהוּ, וּבִימֵי יְחֶזְקֵאל, וּבִימֵי מָרְדְּכַי וְאֶסְתֵּר </a:t>
            </a:r>
            <a:r>
              <a:rPr lang="en-US" sz="2800" b="1" dirty="0" smtClean="0"/>
              <a:t/>
            </a:r>
            <a:br>
              <a:rPr lang="en-US" sz="2800" b="1" dirty="0" smtClean="0"/>
            </a:br>
            <a:r>
              <a:rPr lang="he-IL" sz="2800" b="1" dirty="0" smtClean="0"/>
              <a:t>לְהַכְנִיעַ </a:t>
            </a:r>
            <a:r>
              <a:rPr lang="he-IL" sz="2800" b="1" dirty="0" smtClean="0"/>
              <a:t>אֶת אוֹיְבֵיהֶם. וּתְנוּפָה נִלְחָם בָּם. </a:t>
            </a:r>
            <a:r>
              <a:rPr lang="en-US" sz="2800" b="1" dirty="0" smtClean="0"/>
              <a:t/>
            </a:r>
            <a:br>
              <a:rPr lang="en-US" sz="2800" b="1" dirty="0" smtClean="0"/>
            </a:br>
            <a:r>
              <a:rPr lang="he-IL" sz="2800" b="1" dirty="0" smtClean="0"/>
              <a:t>כֵּן </a:t>
            </a:r>
            <a:r>
              <a:rPr lang="he-IL" sz="2800" b="1" dirty="0" smtClean="0"/>
              <a:t>תַּעֲמוֹד לָנוּ לְהַכְנִיעַ אֶת כֹּל אוֹיְבֵי </a:t>
            </a:r>
            <a:r>
              <a:rPr lang="he-IL" sz="2800" b="1" dirty="0" err="1" smtClean="0"/>
              <a:t>נַפְשֵׁינו</a:t>
            </a:r>
            <a:r>
              <a:rPr lang="he-IL" sz="2800" b="1" dirty="0" smtClean="0"/>
              <a:t>ּ וּמְבַקְשֵׁי רָעָתֵנוּ.</a:t>
            </a:r>
            <a:endParaRPr lang="he-IL" sz="2800" b="1" dirty="0"/>
          </a:p>
        </p:txBody>
      </p:sp>
      <p:graphicFrame>
        <p:nvGraphicFramePr>
          <p:cNvPr id="4" name="אובייקט 3"/>
          <p:cNvGraphicFramePr>
            <a:graphicFrameLocks noChangeAspect="1"/>
          </p:cNvGraphicFramePr>
          <p:nvPr>
            <p:extLst>
              <p:ext uri="{D42A27DB-BD31-4B8C-83A1-F6EECF244321}">
                <p14:modId xmlns:p14="http://schemas.microsoft.com/office/powerpoint/2010/main" val="800077505"/>
              </p:ext>
            </p:extLst>
          </p:nvPr>
        </p:nvGraphicFramePr>
        <p:xfrm>
          <a:off x="549709" y="1319213"/>
          <a:ext cx="2530475" cy="3608387"/>
        </p:xfrm>
        <a:graphic>
          <a:graphicData uri="http://schemas.openxmlformats.org/presentationml/2006/ole">
            <mc:AlternateContent xmlns:mc="http://schemas.openxmlformats.org/markup-compatibility/2006">
              <mc:Choice xmlns:v="urn:schemas-microsoft-com:vml" Requires="v">
                <p:oleObj spid="_x0000_s6146" name="Picture" r:id="rId3" imgW="2530059" imgH="3609145" progId="PhotoDraw.Document.2">
                  <p:embed/>
                </p:oleObj>
              </mc:Choice>
              <mc:Fallback>
                <p:oleObj name="Picture" r:id="rId3" imgW="2530059" imgH="3609145" progId="PhotoDraw.Document.2">
                  <p:embed/>
                  <p:pic>
                    <p:nvPicPr>
                      <p:cNvPr id="0" name=""/>
                      <p:cNvPicPr/>
                      <p:nvPr/>
                    </p:nvPicPr>
                    <p:blipFill>
                      <a:blip r:embed="rId4"/>
                      <a:stretch>
                        <a:fillRect/>
                      </a:stretch>
                    </p:blipFill>
                    <p:spPr>
                      <a:xfrm>
                        <a:off x="549709" y="1319213"/>
                        <a:ext cx="2530475" cy="3608387"/>
                      </a:xfrm>
                      <a:prstGeom prst="rect">
                        <a:avLst/>
                      </a:prstGeom>
                    </p:spPr>
                  </p:pic>
                </p:oleObj>
              </mc:Fallback>
            </mc:AlternateContent>
          </a:graphicData>
        </a:graphic>
      </p:graphicFrame>
    </p:spTree>
    <p:extLst>
      <p:ext uri="{BB962C8B-B14F-4D97-AF65-F5344CB8AC3E}">
        <p14:creationId xmlns:p14="http://schemas.microsoft.com/office/powerpoint/2010/main" val="2455313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למנות ימינו כן הודע </a:t>
            </a:r>
            <a:r>
              <a:rPr lang="he-IL" b="1" dirty="0" smtClean="0"/>
              <a:t>- ונביא </a:t>
            </a:r>
            <a:r>
              <a:rPr lang="he-IL" b="1" dirty="0"/>
              <a:t>לבב חכמה</a:t>
            </a:r>
            <a:endParaRPr lang="he-IL" dirty="0"/>
          </a:p>
        </p:txBody>
      </p:sp>
      <p:sp>
        <p:nvSpPr>
          <p:cNvPr id="3" name="מציין מיקום תוכן 2"/>
          <p:cNvSpPr>
            <a:spLocks noGrp="1"/>
          </p:cNvSpPr>
          <p:nvPr>
            <p:ph idx="1"/>
          </p:nvPr>
        </p:nvSpPr>
        <p:spPr/>
        <p:txBody>
          <a:bodyPr/>
          <a:lstStyle/>
          <a:p>
            <a:pPr marL="0" indent="0">
              <a:buNone/>
            </a:pPr>
            <a:r>
              <a:rPr lang="he-IL" dirty="0" smtClean="0"/>
              <a:t>משה מבקש: ריבונו של עולם, למדנו למנות ימינו,</a:t>
            </a:r>
          </a:p>
          <a:p>
            <a:r>
              <a:rPr lang="he-IL" dirty="0" smtClean="0"/>
              <a:t>לדעת ולהחשיב את זמננו, לסדור ימינו,</a:t>
            </a:r>
          </a:p>
          <a:p>
            <a:r>
              <a:rPr lang="he-IL" dirty="0" smtClean="0"/>
              <a:t>ולא נחיה לפי המושג "לבלות את הזמן".</a:t>
            </a:r>
          </a:p>
          <a:p>
            <a:r>
              <a:rPr lang="he-IL" dirty="0" smtClean="0"/>
              <a:t>נלמד למנות בדרך </a:t>
            </a:r>
            <a:r>
              <a:rPr lang="he-IL" dirty="0" err="1" smtClean="0"/>
              <a:t>אמיתית</a:t>
            </a:r>
            <a:r>
              <a:rPr lang="he-IL" dirty="0" smtClean="0"/>
              <a:t>, ונגיע ללבב חכמה.</a:t>
            </a:r>
          </a:p>
          <a:p>
            <a:pPr marL="0" indent="0">
              <a:buNone/>
            </a:pPr>
            <a:endParaRPr lang="he-IL" dirty="0"/>
          </a:p>
        </p:txBody>
      </p:sp>
    </p:spTree>
    <p:extLst>
      <p:ext uri="{BB962C8B-B14F-4D97-AF65-F5344CB8AC3E}">
        <p14:creationId xmlns:p14="http://schemas.microsoft.com/office/powerpoint/2010/main" val="2045255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"לכם"</a:t>
            </a:r>
            <a:endParaRPr lang="he-IL" dirty="0"/>
          </a:p>
        </p:txBody>
      </p:sp>
      <p:sp>
        <p:nvSpPr>
          <p:cNvPr id="3" name="מציין מיקום תוכן 2"/>
          <p:cNvSpPr>
            <a:spLocks noGrp="1"/>
          </p:cNvSpPr>
          <p:nvPr>
            <p:ph idx="1"/>
          </p:nvPr>
        </p:nvSpPr>
        <p:spPr/>
        <p:txBody>
          <a:bodyPr>
            <a:normAutofit/>
          </a:bodyPr>
          <a:lstStyle/>
          <a:p>
            <a:pPr marL="0" indent="0">
              <a:buNone/>
            </a:pPr>
            <a:r>
              <a:rPr lang="he-IL" dirty="0" smtClean="0"/>
              <a:t>בפרשיות של חג יציאת מצרים מדגישה תורתנו שלוש פעמים "לכם":</a:t>
            </a:r>
          </a:p>
          <a:p>
            <a:r>
              <a:rPr lang="he-IL" dirty="0" smtClean="0"/>
              <a:t>"החודש הזה לכם"</a:t>
            </a:r>
          </a:p>
          <a:p>
            <a:r>
              <a:rPr lang="he-IL" dirty="0" smtClean="0"/>
              <a:t>"והיה הדם לכם"</a:t>
            </a:r>
          </a:p>
          <a:p>
            <a:r>
              <a:rPr lang="he-IL" dirty="0" smtClean="0"/>
              <a:t>"וספרתם לכם".</a:t>
            </a:r>
          </a:p>
          <a:p>
            <a:pPr marL="0" indent="0">
              <a:buNone/>
            </a:pPr>
            <a:r>
              <a:rPr lang="he-IL" dirty="0" smtClean="0"/>
              <a:t>"החודש הזה לכם ראש חודשים, </a:t>
            </a:r>
            <a:r>
              <a:rPr lang="he-IL" dirty="0" smtClean="0"/>
              <a:t>ראשון </a:t>
            </a:r>
            <a:r>
              <a:rPr lang="he-IL" dirty="0" smtClean="0"/>
              <a:t>הוא לכם </a:t>
            </a:r>
            <a:r>
              <a:rPr lang="he-IL" dirty="0" err="1" smtClean="0"/>
              <a:t>לחדשי</a:t>
            </a:r>
            <a:r>
              <a:rPr lang="he-IL" dirty="0" smtClean="0"/>
              <a:t> השנה":</a:t>
            </a:r>
          </a:p>
          <a:p>
            <a:r>
              <a:rPr lang="he-IL" dirty="0" smtClean="0"/>
              <a:t>חודשים משלכם, שנים משלכם, וממילא שבתות וימים טובים משלכם.</a:t>
            </a:r>
          </a:p>
          <a:p>
            <a:pPr marL="0" indent="0">
              <a:buNone/>
            </a:pPr>
            <a:endParaRPr lang="he-IL" dirty="0" smtClean="0"/>
          </a:p>
        </p:txBody>
      </p:sp>
    </p:spTree>
    <p:extLst>
      <p:ext uri="{BB962C8B-B14F-4D97-AF65-F5344CB8AC3E}">
        <p14:creationId xmlns:p14="http://schemas.microsoft.com/office/powerpoint/2010/main" val="219375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הבטחת הקדוש ברוך הוא</a:t>
            </a:r>
            <a:endParaRPr lang="he-IL" dirty="0"/>
          </a:p>
        </p:txBody>
      </p:sp>
      <p:sp>
        <p:nvSpPr>
          <p:cNvPr id="3" name="מציין מיקום תוכן 2"/>
          <p:cNvSpPr>
            <a:spLocks noGrp="1"/>
          </p:cNvSpPr>
          <p:nvPr>
            <p:ph idx="1"/>
          </p:nvPr>
        </p:nvSpPr>
        <p:spPr/>
        <p:txBody>
          <a:bodyPr/>
          <a:lstStyle/>
          <a:p>
            <a:pPr marL="0" indent="0">
              <a:buNone/>
            </a:pPr>
            <a:r>
              <a:rPr lang="he-IL" dirty="0"/>
              <a:t>והקב"ה מבטיח לנו: </a:t>
            </a:r>
          </a:p>
          <a:p>
            <a:r>
              <a:rPr lang="he-IL" dirty="0"/>
              <a:t>אם יהיה "החודש לכם", אז גם "והיה הדם לכם", לא יהיה דמכם הפקר, </a:t>
            </a:r>
          </a:p>
          <a:p>
            <a:r>
              <a:rPr lang="he-IL" dirty="0"/>
              <a:t>לא תהיו עוד כצאן לטבח יובל, </a:t>
            </a:r>
          </a:p>
          <a:p>
            <a:r>
              <a:rPr lang="he-IL" dirty="0"/>
              <a:t>ונזכה להגיע לעצמאות רוחנית, "וספרתם לכם", ספירה משלנו.</a:t>
            </a:r>
          </a:p>
          <a:p>
            <a:endParaRPr lang="he-IL" dirty="0"/>
          </a:p>
        </p:txBody>
      </p:sp>
      <p:graphicFrame>
        <p:nvGraphicFramePr>
          <p:cNvPr id="4" name="אובייקט 3"/>
          <p:cNvGraphicFramePr>
            <a:graphicFrameLocks noChangeAspect="1"/>
          </p:cNvGraphicFramePr>
          <p:nvPr>
            <p:extLst>
              <p:ext uri="{D42A27DB-BD31-4B8C-83A1-F6EECF244321}">
                <p14:modId xmlns:p14="http://schemas.microsoft.com/office/powerpoint/2010/main" val="737832588"/>
              </p:ext>
            </p:extLst>
          </p:nvPr>
        </p:nvGraphicFramePr>
        <p:xfrm>
          <a:off x="4827732" y="4504268"/>
          <a:ext cx="2730500" cy="1371600"/>
        </p:xfrm>
        <a:graphic>
          <a:graphicData uri="http://schemas.openxmlformats.org/presentationml/2006/ole">
            <mc:AlternateContent xmlns:mc="http://schemas.openxmlformats.org/markup-compatibility/2006">
              <mc:Choice xmlns:v="urn:schemas-microsoft-com:vml" Requires="v">
                <p:oleObj spid="_x0000_s3084" name="Picture" r:id="rId3" imgW="2731245" imgH="1371719" progId="PhotoDraw.Document.2">
                  <p:embed/>
                </p:oleObj>
              </mc:Choice>
              <mc:Fallback>
                <p:oleObj name="Picture" r:id="rId3" imgW="2731245" imgH="1371719" progId="PhotoDraw.Document.2">
                  <p:embed/>
                  <p:pic>
                    <p:nvPicPr>
                      <p:cNvPr id="0" name=""/>
                      <p:cNvPicPr/>
                      <p:nvPr/>
                    </p:nvPicPr>
                    <p:blipFill>
                      <a:blip r:embed="rId4"/>
                      <a:stretch>
                        <a:fillRect/>
                      </a:stretch>
                    </p:blipFill>
                    <p:spPr>
                      <a:xfrm>
                        <a:off x="4827732" y="4504268"/>
                        <a:ext cx="2730500" cy="1371600"/>
                      </a:xfrm>
                      <a:prstGeom prst="rect">
                        <a:avLst/>
                      </a:prstGeom>
                    </p:spPr>
                  </p:pic>
                </p:oleObj>
              </mc:Fallback>
            </mc:AlternateContent>
          </a:graphicData>
        </a:graphic>
      </p:graphicFrame>
    </p:spTree>
    <p:extLst>
      <p:ext uri="{BB962C8B-B14F-4D97-AF65-F5344CB8AC3E}">
        <p14:creationId xmlns:p14="http://schemas.microsoft.com/office/powerpoint/2010/main" val="1694860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"וספרתם לכם" ספירה משלנו</a:t>
            </a:r>
            <a:endParaRPr lang="he-IL" dirty="0"/>
          </a:p>
        </p:txBody>
      </p:sp>
      <p:sp>
        <p:nvSpPr>
          <p:cNvPr id="3" name="מציין מיקום תוכן 2"/>
          <p:cNvSpPr>
            <a:spLocks noGrp="1"/>
          </p:cNvSpPr>
          <p:nvPr>
            <p:ph idx="1"/>
          </p:nvPr>
        </p:nvSpPr>
        <p:spPr/>
        <p:txBody>
          <a:bodyPr>
            <a:normAutofit/>
          </a:bodyPr>
          <a:lstStyle/>
          <a:p>
            <a:pPr marL="0" indent="0">
              <a:buNone/>
            </a:pPr>
            <a:r>
              <a:rPr lang="he-IL" dirty="0" smtClean="0"/>
              <a:t>לקדש התאריך העברי שלנו:</a:t>
            </a:r>
          </a:p>
          <a:p>
            <a:r>
              <a:rPr lang="he-IL" dirty="0" smtClean="0"/>
              <a:t>כל מאורע, לקבוע לפי התאריך העברי שלנו.</a:t>
            </a:r>
          </a:p>
          <a:p>
            <a:r>
              <a:rPr lang="he-IL" dirty="0" smtClean="0"/>
              <a:t>יום הולדת, בר מצוה </a:t>
            </a:r>
            <a:r>
              <a:rPr lang="he-IL" dirty="0" err="1" smtClean="0"/>
              <a:t>וכו</a:t>
            </a:r>
            <a:r>
              <a:rPr lang="he-IL" dirty="0" smtClean="0"/>
              <a:t>'.</a:t>
            </a:r>
          </a:p>
          <a:p>
            <a:r>
              <a:rPr lang="he-IL" dirty="0" smtClean="0"/>
              <a:t>וכן בכל יום הולדת לעשות חשבון נפש מה פעלנו עד כעת.</a:t>
            </a:r>
          </a:p>
          <a:p>
            <a:r>
              <a:rPr lang="he-IL" dirty="0" smtClean="0"/>
              <a:t>וכך כותב רבי יוסף חיים בספרו "בן איש חי" פרשת "ראה" שנה א':</a:t>
            </a:r>
          </a:p>
          <a:p>
            <a:pPr lvl="1"/>
            <a:r>
              <a:rPr lang="he-IL" dirty="0" smtClean="0"/>
              <a:t>"ונוהגים לעשות בכל שנה את יום הלידה ליום טוב וסימן יפה הוא".</a:t>
            </a:r>
          </a:p>
        </p:txBody>
      </p:sp>
    </p:spTree>
    <p:extLst>
      <p:ext uri="{BB962C8B-B14F-4D97-AF65-F5344CB8AC3E}">
        <p14:creationId xmlns:p14="http://schemas.microsoft.com/office/powerpoint/2010/main" val="3722359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ספירת העומר</a:t>
            </a:r>
            <a:endParaRPr lang="he-IL" dirty="0"/>
          </a:p>
        </p:txBody>
      </p:sp>
      <p:sp>
        <p:nvSpPr>
          <p:cNvPr id="3" name="מציין מיקום תוכן 2"/>
          <p:cNvSpPr>
            <a:spLocks noGrp="1"/>
          </p:cNvSpPr>
          <p:nvPr>
            <p:ph idx="1"/>
          </p:nvPr>
        </p:nvSpPr>
        <p:spPr/>
        <p:txBody>
          <a:bodyPr/>
          <a:lstStyle/>
          <a:p>
            <a:pPr marL="285750" lvl="1"/>
            <a:r>
              <a:rPr lang="he-IL" dirty="0"/>
              <a:t>וע"י מצוות ספירת העומר, </a:t>
            </a:r>
            <a:r>
              <a:rPr lang="he-IL" dirty="0" err="1"/>
              <a:t>שהיתה</a:t>
            </a:r>
            <a:r>
              <a:rPr lang="he-IL" dirty="0"/>
              <a:t> מגן לנו בכל </a:t>
            </a:r>
            <a:r>
              <a:rPr lang="he-IL" dirty="0" smtClean="0"/>
              <a:t>התקופות:</a:t>
            </a:r>
          </a:p>
          <a:p>
            <a:pPr marL="742950" lvl="2"/>
            <a:r>
              <a:rPr lang="he-IL" dirty="0" smtClean="0"/>
              <a:t>בימי </a:t>
            </a:r>
            <a:r>
              <a:rPr lang="he-IL" dirty="0"/>
              <a:t>גדעון, </a:t>
            </a:r>
            <a:endParaRPr lang="he-IL" dirty="0" smtClean="0"/>
          </a:p>
          <a:p>
            <a:pPr marL="742950" lvl="2"/>
            <a:r>
              <a:rPr lang="he-IL" dirty="0" smtClean="0"/>
              <a:t>בימי </a:t>
            </a:r>
            <a:r>
              <a:rPr lang="he-IL" dirty="0"/>
              <a:t>חזקיהו, </a:t>
            </a:r>
            <a:endParaRPr lang="he-IL" dirty="0" smtClean="0"/>
          </a:p>
          <a:p>
            <a:pPr marL="742950" lvl="2"/>
            <a:r>
              <a:rPr lang="he-IL" dirty="0" smtClean="0"/>
              <a:t>בימי </a:t>
            </a:r>
            <a:r>
              <a:rPr lang="he-IL" dirty="0"/>
              <a:t>יחזקאל </a:t>
            </a:r>
            <a:endParaRPr lang="he-IL" dirty="0" smtClean="0"/>
          </a:p>
          <a:p>
            <a:pPr marL="742950" lvl="2"/>
            <a:r>
              <a:rPr lang="he-IL" dirty="0" smtClean="0"/>
              <a:t>ובימי </a:t>
            </a:r>
            <a:r>
              <a:rPr lang="he-IL" dirty="0"/>
              <a:t>מרדכי ואסתר, </a:t>
            </a:r>
            <a:endParaRPr lang="he-IL" dirty="0" smtClean="0"/>
          </a:p>
          <a:p>
            <a:pPr marL="285750" lvl="1"/>
            <a:r>
              <a:rPr lang="he-IL" dirty="0" smtClean="0"/>
              <a:t>כן </a:t>
            </a:r>
            <a:r>
              <a:rPr lang="he-IL" dirty="0"/>
              <a:t>תגן עלינו מצוה יקרה זו, </a:t>
            </a:r>
            <a:endParaRPr lang="he-IL" dirty="0" smtClean="0"/>
          </a:p>
          <a:p>
            <a:pPr marL="285750" lvl="1"/>
            <a:r>
              <a:rPr lang="he-IL" dirty="0" smtClean="0"/>
              <a:t>ועל </a:t>
            </a:r>
            <a:r>
              <a:rPr lang="he-IL" dirty="0"/>
              <a:t>ידי קיום </a:t>
            </a:r>
            <a:r>
              <a:rPr lang="he-IL" dirty="0" err="1"/>
              <a:t>המצוה</a:t>
            </a:r>
            <a:r>
              <a:rPr lang="he-IL" dirty="0"/>
              <a:t>, </a:t>
            </a:r>
            <a:r>
              <a:rPr lang="he-IL" dirty="0" smtClean="0"/>
              <a:t>נזכה </a:t>
            </a:r>
            <a:r>
              <a:rPr lang="he-IL" dirty="0"/>
              <a:t>לקיימה כשנים קדמוניות ולהקריב מנחה חדשה לה'.</a:t>
            </a:r>
          </a:p>
          <a:p>
            <a:endParaRPr lang="he-IL" dirty="0"/>
          </a:p>
        </p:txBody>
      </p:sp>
      <p:graphicFrame>
        <p:nvGraphicFramePr>
          <p:cNvPr id="4" name="אובייקט 3"/>
          <p:cNvGraphicFramePr>
            <a:graphicFrameLocks noChangeAspect="1"/>
          </p:cNvGraphicFramePr>
          <p:nvPr>
            <p:extLst>
              <p:ext uri="{D42A27DB-BD31-4B8C-83A1-F6EECF244321}">
                <p14:modId xmlns:p14="http://schemas.microsoft.com/office/powerpoint/2010/main" val="1355950836"/>
              </p:ext>
            </p:extLst>
          </p:nvPr>
        </p:nvGraphicFramePr>
        <p:xfrm>
          <a:off x="1159309" y="1720995"/>
          <a:ext cx="2530475" cy="3608387"/>
        </p:xfrm>
        <a:graphic>
          <a:graphicData uri="http://schemas.openxmlformats.org/presentationml/2006/ole">
            <mc:AlternateContent xmlns:mc="http://schemas.openxmlformats.org/markup-compatibility/2006">
              <mc:Choice xmlns:v="urn:schemas-microsoft-com:vml" Requires="v">
                <p:oleObj spid="_x0000_s4107" name="Picture" r:id="rId3" imgW="2530059" imgH="3609145" progId="PhotoDraw.Document.2">
                  <p:embed/>
                </p:oleObj>
              </mc:Choice>
              <mc:Fallback>
                <p:oleObj name="Picture" r:id="rId3" imgW="2530059" imgH="3609145" progId="PhotoDraw.Document.2">
                  <p:embed/>
                  <p:pic>
                    <p:nvPicPr>
                      <p:cNvPr id="0" name=""/>
                      <p:cNvPicPr/>
                      <p:nvPr/>
                    </p:nvPicPr>
                    <p:blipFill>
                      <a:blip r:embed="rId4"/>
                      <a:stretch>
                        <a:fillRect/>
                      </a:stretch>
                    </p:blipFill>
                    <p:spPr>
                      <a:xfrm>
                        <a:off x="1159309" y="1720995"/>
                        <a:ext cx="2530475" cy="3608387"/>
                      </a:xfrm>
                      <a:prstGeom prst="rect">
                        <a:avLst/>
                      </a:prstGeom>
                    </p:spPr>
                  </p:pic>
                </p:oleObj>
              </mc:Fallback>
            </mc:AlternateContent>
          </a:graphicData>
        </a:graphic>
      </p:graphicFrame>
    </p:spTree>
    <p:extLst>
      <p:ext uri="{BB962C8B-B14F-4D97-AF65-F5344CB8AC3E}">
        <p14:creationId xmlns:p14="http://schemas.microsoft.com/office/powerpoint/2010/main" val="189493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סדר קצירת העומר</a:t>
            </a:r>
            <a:endParaRPr lang="he-IL" dirty="0"/>
          </a:p>
        </p:txBody>
      </p:sp>
      <p:sp>
        <p:nvSpPr>
          <p:cNvPr id="3" name="מציין מיקום תוכן 2"/>
          <p:cNvSpPr>
            <a:spLocks noGrp="1"/>
          </p:cNvSpPr>
          <p:nvPr>
            <p:ph idx="1"/>
          </p:nvPr>
        </p:nvSpPr>
        <p:spPr/>
        <p:txBody>
          <a:bodyPr/>
          <a:lstStyle/>
          <a:p>
            <a:pPr marL="0" indent="0">
              <a:buNone/>
            </a:pPr>
            <a:r>
              <a:rPr lang="he-IL" dirty="0" smtClean="0">
                <a:latin typeface="Guttman Stam1" panose="02010401010101010101" pitchFamily="2" charset="-79"/>
                <a:cs typeface="Guttman Stam1" panose="02010401010101010101" pitchFamily="2" charset="-79"/>
              </a:rPr>
              <a:t>וַיְדַבֵּר ה' </a:t>
            </a:r>
            <a:r>
              <a:rPr lang="he-IL" dirty="0">
                <a:latin typeface="Guttman Stam1" panose="02010401010101010101" pitchFamily="2" charset="-79"/>
                <a:cs typeface="Guttman Stam1" panose="02010401010101010101" pitchFamily="2" charset="-79"/>
              </a:rPr>
              <a:t>אֶל-מֹשֶׁה </a:t>
            </a:r>
            <a:r>
              <a:rPr lang="he-IL" dirty="0" err="1" smtClean="0">
                <a:latin typeface="Guttman Stam1" panose="02010401010101010101" pitchFamily="2" charset="-79"/>
                <a:cs typeface="Guttman Stam1" panose="02010401010101010101" pitchFamily="2" charset="-79"/>
              </a:rPr>
              <a:t>לֵּאמֹר</a:t>
            </a:r>
            <a:r>
              <a:rPr lang="he-IL" dirty="0">
                <a:latin typeface="Guttman Stam1" panose="02010401010101010101" pitchFamily="2" charset="-79"/>
                <a:cs typeface="Guttman Stam1" panose="02010401010101010101" pitchFamily="2" charset="-79"/>
              </a:rPr>
              <a:t>: </a:t>
            </a:r>
            <a:r>
              <a:rPr lang="he-IL" dirty="0" smtClean="0">
                <a:latin typeface="Guttman Stam1" panose="02010401010101010101" pitchFamily="2" charset="-79"/>
                <a:cs typeface="Guttman Stam1" panose="02010401010101010101" pitchFamily="2" charset="-79"/>
              </a:rPr>
              <a:t>דַּבֵּר </a:t>
            </a:r>
            <a:r>
              <a:rPr lang="he-IL" dirty="0">
                <a:latin typeface="Guttman Stam1" panose="02010401010101010101" pitchFamily="2" charset="-79"/>
                <a:cs typeface="Guttman Stam1" panose="02010401010101010101" pitchFamily="2" charset="-79"/>
              </a:rPr>
              <a:t>אֶל-בְּנֵי יִשְׂרָאֵל, וְאָמַרְתָּ </a:t>
            </a:r>
            <a:r>
              <a:rPr lang="he-IL" dirty="0" err="1">
                <a:latin typeface="Guttman Stam1" panose="02010401010101010101" pitchFamily="2" charset="-79"/>
                <a:cs typeface="Guttman Stam1" panose="02010401010101010101" pitchFamily="2" charset="-79"/>
              </a:rPr>
              <a:t>אֲלֵהֶם</a:t>
            </a:r>
            <a:r>
              <a:rPr lang="he-IL" dirty="0">
                <a:latin typeface="Guttman Stam1" panose="02010401010101010101" pitchFamily="2" charset="-79"/>
                <a:cs typeface="Guttman Stam1" panose="02010401010101010101" pitchFamily="2" charset="-79"/>
              </a:rPr>
              <a:t>, </a:t>
            </a:r>
            <a:endParaRPr lang="he-IL" dirty="0" smtClean="0">
              <a:latin typeface="Guttman Stam1" panose="02010401010101010101" pitchFamily="2" charset="-79"/>
              <a:cs typeface="Guttman Stam1" panose="02010401010101010101" pitchFamily="2" charset="-79"/>
            </a:endParaRPr>
          </a:p>
          <a:p>
            <a:pPr marL="0" indent="0">
              <a:buNone/>
            </a:pPr>
            <a:r>
              <a:rPr lang="he-IL" dirty="0" smtClean="0">
                <a:latin typeface="Guttman Stam1" panose="02010401010101010101" pitchFamily="2" charset="-79"/>
                <a:cs typeface="Guttman Stam1" panose="02010401010101010101" pitchFamily="2" charset="-79"/>
              </a:rPr>
              <a:t>כִּי </a:t>
            </a:r>
            <a:r>
              <a:rPr lang="he-IL" dirty="0" err="1" smtClean="0">
                <a:latin typeface="Guttman Stam1" panose="02010401010101010101" pitchFamily="2" charset="-79"/>
                <a:cs typeface="Guttman Stam1" panose="02010401010101010101" pitchFamily="2" charset="-79"/>
              </a:rPr>
              <a:t>תָבֹאו</a:t>
            </a:r>
            <a:r>
              <a:rPr lang="he-IL" dirty="0" smtClean="0">
                <a:latin typeface="Guttman Stam1" panose="02010401010101010101" pitchFamily="2" charset="-79"/>
                <a:cs typeface="Guttman Stam1" panose="02010401010101010101" pitchFamily="2" charset="-79"/>
              </a:rPr>
              <a:t>ּ אֶל הָאָרֶץ </a:t>
            </a:r>
            <a:r>
              <a:rPr lang="he-IL" dirty="0">
                <a:latin typeface="Guttman Stam1" panose="02010401010101010101" pitchFamily="2" charset="-79"/>
                <a:cs typeface="Guttman Stam1" panose="02010401010101010101" pitchFamily="2" charset="-79"/>
              </a:rPr>
              <a:t>אֲשֶׁר אֲנִי נֹתֵן לָכֶם, וּקְצַרְתֶּם </a:t>
            </a:r>
            <a:r>
              <a:rPr lang="he-IL" dirty="0" smtClean="0">
                <a:latin typeface="Guttman Stam1" panose="02010401010101010101" pitchFamily="2" charset="-79"/>
                <a:cs typeface="Guttman Stam1" panose="02010401010101010101" pitchFamily="2" charset="-79"/>
              </a:rPr>
              <a:t>אֶת קְצִירָהּ וַהֲבֵאתֶם אֶת עֹמֶר </a:t>
            </a:r>
            <a:r>
              <a:rPr lang="he-IL" dirty="0">
                <a:latin typeface="Guttman Stam1" panose="02010401010101010101" pitchFamily="2" charset="-79"/>
                <a:cs typeface="Guttman Stam1" panose="02010401010101010101" pitchFamily="2" charset="-79"/>
              </a:rPr>
              <a:t>רֵאשִׁית קְצִירְכֶם, </a:t>
            </a:r>
            <a:r>
              <a:rPr lang="he-IL" dirty="0" smtClean="0">
                <a:latin typeface="Guttman Stam1" panose="02010401010101010101" pitchFamily="2" charset="-79"/>
                <a:cs typeface="Guttman Stam1" panose="02010401010101010101" pitchFamily="2" charset="-79"/>
              </a:rPr>
              <a:t>אֶל הַכֹּהֵן</a:t>
            </a:r>
            <a:r>
              <a:rPr lang="he-IL" dirty="0">
                <a:latin typeface="Guttman Stam1" panose="02010401010101010101" pitchFamily="2" charset="-79"/>
                <a:cs typeface="Guttman Stam1" panose="02010401010101010101" pitchFamily="2" charset="-79"/>
              </a:rPr>
              <a:t>: </a:t>
            </a:r>
            <a:endParaRPr lang="he-IL" dirty="0" smtClean="0">
              <a:latin typeface="Guttman Stam1" panose="02010401010101010101" pitchFamily="2" charset="-79"/>
              <a:cs typeface="Guttman Stam1" panose="02010401010101010101" pitchFamily="2" charset="-79"/>
            </a:endParaRPr>
          </a:p>
          <a:p>
            <a:pPr marL="0" indent="0">
              <a:buNone/>
            </a:pPr>
            <a:r>
              <a:rPr lang="he-IL" dirty="0" smtClean="0">
                <a:latin typeface="Guttman Stam1" panose="02010401010101010101" pitchFamily="2" charset="-79"/>
                <a:cs typeface="Guttman Stam1" panose="02010401010101010101" pitchFamily="2" charset="-79"/>
              </a:rPr>
              <a:t>וְהֵנִיף </a:t>
            </a:r>
            <a:r>
              <a:rPr lang="he-IL" dirty="0" err="1">
                <a:latin typeface="Guttman Stam1" panose="02010401010101010101" pitchFamily="2" charset="-79"/>
                <a:cs typeface="Guttman Stam1" panose="02010401010101010101" pitchFamily="2" charset="-79"/>
              </a:rPr>
              <a:t>אֶת-הָעֹמֶר</a:t>
            </a:r>
            <a:r>
              <a:rPr lang="he-IL" dirty="0">
                <a:latin typeface="Guttman Stam1" panose="02010401010101010101" pitchFamily="2" charset="-79"/>
                <a:cs typeface="Guttman Stam1" panose="02010401010101010101" pitchFamily="2" charset="-79"/>
              </a:rPr>
              <a:t> לִפְנֵי </a:t>
            </a:r>
            <a:r>
              <a:rPr lang="he-IL" dirty="0" smtClean="0">
                <a:latin typeface="Guttman Stam1" panose="02010401010101010101" pitchFamily="2" charset="-79"/>
                <a:cs typeface="Guttman Stam1" panose="02010401010101010101" pitchFamily="2" charset="-79"/>
              </a:rPr>
              <a:t>ה', </a:t>
            </a:r>
            <a:r>
              <a:rPr lang="he-IL" dirty="0" err="1" smtClean="0">
                <a:latin typeface="Guttman Stam1" panose="02010401010101010101" pitchFamily="2" charset="-79"/>
                <a:cs typeface="Guttman Stam1" panose="02010401010101010101" pitchFamily="2" charset="-79"/>
              </a:rPr>
              <a:t>לִרְצֹנְכֶם</a:t>
            </a:r>
            <a:r>
              <a:rPr lang="he-IL" dirty="0" smtClean="0">
                <a:latin typeface="Guttman Stam1" panose="02010401010101010101" pitchFamily="2" charset="-79"/>
                <a:cs typeface="Guttman Stam1" panose="02010401010101010101" pitchFamily="2" charset="-79"/>
              </a:rPr>
              <a:t> </a:t>
            </a:r>
            <a:r>
              <a:rPr lang="he-IL" dirty="0">
                <a:latin typeface="Guttman Stam1" panose="02010401010101010101" pitchFamily="2" charset="-79"/>
                <a:cs typeface="Guttman Stam1" panose="02010401010101010101" pitchFamily="2" charset="-79"/>
              </a:rPr>
              <a:t>מִמָּחֳרַת, הַשַּׁבָּת, יְנִיפֶנּוּ, </a:t>
            </a:r>
            <a:r>
              <a:rPr lang="he-IL" dirty="0" smtClean="0">
                <a:latin typeface="Guttman Stam1" panose="02010401010101010101" pitchFamily="2" charset="-79"/>
                <a:cs typeface="Guttman Stam1" panose="02010401010101010101" pitchFamily="2" charset="-79"/>
              </a:rPr>
              <a:t>הַכֹּהֵן</a:t>
            </a:r>
          </a:p>
          <a:p>
            <a:pPr marL="0" indent="0">
              <a:buNone/>
            </a:pPr>
            <a:r>
              <a:rPr lang="he-IL" dirty="0" smtClean="0">
                <a:latin typeface="Guttman Stam" panose="02010401010101010101" pitchFamily="2" charset="-79"/>
                <a:cs typeface="Guttman Stam" panose="02010401010101010101" pitchFamily="2" charset="-79"/>
              </a:rPr>
              <a:t>(ויקרא כ"ג)</a:t>
            </a:r>
            <a:endParaRPr lang="he-IL" dirty="0">
              <a:latin typeface="Guttman Stam" panose="02010401010101010101" pitchFamily="2" charset="-79"/>
              <a:cs typeface="Guttman Stam" panose="02010401010101010101" pitchFamily="2" charset="-79"/>
            </a:endParaRPr>
          </a:p>
        </p:txBody>
      </p:sp>
    </p:spTree>
    <p:extLst>
      <p:ext uri="{BB962C8B-B14F-4D97-AF65-F5344CB8AC3E}">
        <p14:creationId xmlns:p14="http://schemas.microsoft.com/office/powerpoint/2010/main" val="424287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2250140" y="1959430"/>
            <a:ext cx="7584141" cy="2788876"/>
          </a:xfrm>
          <a:prstGeom prst="rect">
            <a:avLst/>
          </a:prstGeom>
          <a:solidFill>
            <a:srgbClr val="DDC0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ctrTitle"/>
          </p:nvPr>
        </p:nvSpPr>
        <p:spPr>
          <a:xfrm>
            <a:off x="1335739" y="2329329"/>
            <a:ext cx="9144000" cy="2387600"/>
          </a:xfrm>
        </p:spPr>
        <p:txBody>
          <a:bodyPr/>
          <a:lstStyle/>
          <a:p>
            <a:r>
              <a:rPr lang="he-IL" dirty="0" smtClean="0"/>
              <a:t>בא השמש? </a:t>
            </a:r>
            <a:br>
              <a:rPr lang="he-IL" dirty="0" smtClean="0"/>
            </a:br>
            <a:r>
              <a:rPr lang="he-IL" dirty="0" smtClean="0"/>
              <a:t>מגל זה?</a:t>
            </a:r>
            <a:br>
              <a:rPr lang="he-IL" dirty="0" smtClean="0"/>
            </a:br>
            <a:r>
              <a:rPr lang="he-IL" dirty="0" smtClean="0"/>
              <a:t>קופה זו?</a:t>
            </a:r>
            <a:endParaRPr lang="he-IL" dirty="0"/>
          </a:p>
        </p:txBody>
      </p:sp>
      <p:graphicFrame>
        <p:nvGraphicFramePr>
          <p:cNvPr id="9" name="אובייקט 8"/>
          <p:cNvGraphicFramePr>
            <a:graphicFrameLocks noChangeAspect="1"/>
          </p:cNvGraphicFramePr>
          <p:nvPr>
            <p:extLst>
              <p:ext uri="{D42A27DB-BD31-4B8C-83A1-F6EECF244321}">
                <p14:modId xmlns:p14="http://schemas.microsoft.com/office/powerpoint/2010/main" val="1839893086"/>
              </p:ext>
            </p:extLst>
          </p:nvPr>
        </p:nvGraphicFramePr>
        <p:xfrm>
          <a:off x="2494979" y="2467694"/>
          <a:ext cx="1610660" cy="1772348"/>
        </p:xfrm>
        <a:graphic>
          <a:graphicData uri="http://schemas.openxmlformats.org/presentationml/2006/ole">
            <mc:AlternateContent xmlns:mc="http://schemas.openxmlformats.org/markup-compatibility/2006">
              <mc:Choice xmlns:v="urn:schemas-microsoft-com:vml" Requires="v">
                <p:oleObj spid="_x0000_s1048" name="Picture" r:id="rId3" imgW="3700593" imgH="4072481" progId="PhotoDraw.Document.2">
                  <p:embed/>
                </p:oleObj>
              </mc:Choice>
              <mc:Fallback>
                <p:oleObj name="Picture" r:id="rId3" imgW="3700593" imgH="4072481" progId="PhotoDraw.Document.2">
                  <p:embed/>
                  <p:pic>
                    <p:nvPicPr>
                      <p:cNvPr id="0" name=""/>
                      <p:cNvPicPr/>
                      <p:nvPr/>
                    </p:nvPicPr>
                    <p:blipFill>
                      <a:blip r:embed="rId4"/>
                      <a:stretch>
                        <a:fillRect/>
                      </a:stretch>
                    </p:blipFill>
                    <p:spPr>
                      <a:xfrm>
                        <a:off x="2494979" y="2467694"/>
                        <a:ext cx="1610660" cy="1772348"/>
                      </a:xfrm>
                      <a:prstGeom prst="rect">
                        <a:avLst/>
                      </a:prstGeom>
                    </p:spPr>
                  </p:pic>
                </p:oleObj>
              </mc:Fallback>
            </mc:AlternateContent>
          </a:graphicData>
        </a:graphic>
      </p:graphicFrame>
      <p:graphicFrame>
        <p:nvGraphicFramePr>
          <p:cNvPr id="6" name="אובייקט 5"/>
          <p:cNvGraphicFramePr>
            <a:graphicFrameLocks noChangeAspect="1"/>
          </p:cNvGraphicFramePr>
          <p:nvPr>
            <p:extLst>
              <p:ext uri="{D42A27DB-BD31-4B8C-83A1-F6EECF244321}">
                <p14:modId xmlns:p14="http://schemas.microsoft.com/office/powerpoint/2010/main" val="3282463121"/>
              </p:ext>
            </p:extLst>
          </p:nvPr>
        </p:nvGraphicFramePr>
        <p:xfrm>
          <a:off x="7571798" y="2163243"/>
          <a:ext cx="2062163" cy="2381250"/>
        </p:xfrm>
        <a:graphic>
          <a:graphicData uri="http://schemas.openxmlformats.org/presentationml/2006/ole">
            <mc:AlternateContent xmlns:mc="http://schemas.openxmlformats.org/markup-compatibility/2006">
              <mc:Choice xmlns:v="urn:schemas-microsoft-com:vml" Requires="v">
                <p:oleObj spid="_x0000_s1049" name="Picture" r:id="rId5" imgW="2062053" imgH="2381180" progId="PhotoDraw.Document.2">
                  <p:embed/>
                </p:oleObj>
              </mc:Choice>
              <mc:Fallback>
                <p:oleObj name="Picture" r:id="rId5" imgW="2062053" imgH="2381180" progId="PhotoDraw.Document.2">
                  <p:embed/>
                  <p:pic>
                    <p:nvPicPr>
                      <p:cNvPr id="0" name=""/>
                      <p:cNvPicPr/>
                      <p:nvPr/>
                    </p:nvPicPr>
                    <p:blipFill>
                      <a:blip r:embed="rId6"/>
                      <a:stretch>
                        <a:fillRect/>
                      </a:stretch>
                    </p:blipFill>
                    <p:spPr>
                      <a:xfrm>
                        <a:off x="7571798" y="2163243"/>
                        <a:ext cx="2062163" cy="2381250"/>
                      </a:xfrm>
                      <a:prstGeom prst="rect">
                        <a:avLst/>
                      </a:prstGeom>
                    </p:spPr>
                  </p:pic>
                </p:oleObj>
              </mc:Fallback>
            </mc:AlternateContent>
          </a:graphicData>
        </a:graphic>
      </p:graphicFrame>
    </p:spTree>
    <p:extLst>
      <p:ext uri="{BB962C8B-B14F-4D97-AF65-F5344CB8AC3E}">
        <p14:creationId xmlns:p14="http://schemas.microsoft.com/office/powerpoint/2010/main" val="369723006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אורגני">
  <a:themeElements>
    <a:clrScheme name="אורגני">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אורגני">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אורגני">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3511</TotalTime>
  <Words>2049</Words>
  <Application>Microsoft Office PowerPoint</Application>
  <PresentationFormat>מסך רחב</PresentationFormat>
  <Paragraphs>269</Paragraphs>
  <Slides>29</Slides>
  <Notes>0</Notes>
  <HiddenSlides>0</HiddenSlides>
  <MMClips>0</MMClips>
  <ScaleCrop>false</ScaleCrop>
  <HeadingPairs>
    <vt:vector size="8" baseType="variant">
      <vt:variant>
        <vt:lpstr>גופנים בשימוש</vt:lpstr>
      </vt:variant>
      <vt:variant>
        <vt:i4>7</vt:i4>
      </vt:variant>
      <vt:variant>
        <vt:lpstr>ערכת נושא</vt:lpstr>
      </vt:variant>
      <vt:variant>
        <vt:i4>1</vt:i4>
      </vt:variant>
      <vt:variant>
        <vt:lpstr>שרתי OLE מוטבעים</vt:lpstr>
      </vt:variant>
      <vt:variant>
        <vt:i4>2</vt:i4>
      </vt:variant>
      <vt:variant>
        <vt:lpstr>כותרות שקופיות</vt:lpstr>
      </vt:variant>
      <vt:variant>
        <vt:i4>29</vt:i4>
      </vt:variant>
    </vt:vector>
  </HeadingPairs>
  <TitlesOfParts>
    <vt:vector size="39" baseType="lpstr">
      <vt:lpstr>Arial</vt:lpstr>
      <vt:lpstr>David</vt:lpstr>
      <vt:lpstr>Garamond</vt:lpstr>
      <vt:lpstr>Guttman Stam</vt:lpstr>
      <vt:lpstr>Guttman Stam1</vt:lpstr>
      <vt:lpstr>Guttman Yad-Light</vt:lpstr>
      <vt:lpstr>Times New Roman</vt:lpstr>
      <vt:lpstr>אורגני</vt:lpstr>
      <vt:lpstr>Picture</vt:lpstr>
      <vt:lpstr>Microsoft PhotoDraw Picture</vt:lpstr>
      <vt:lpstr>ספירת העומר</vt:lpstr>
      <vt:lpstr>רגע של חשבון</vt:lpstr>
      <vt:lpstr>למנות ימינו כן הודע - ונביא לבב חכמה</vt:lpstr>
      <vt:lpstr>"לכם"</vt:lpstr>
      <vt:lpstr>הבטחת הקדוש ברוך הוא</vt:lpstr>
      <vt:lpstr>"וספרתם לכם" ספירה משלנו</vt:lpstr>
      <vt:lpstr>ספירת העומר</vt:lpstr>
      <vt:lpstr>סדר קצירת העומר</vt:lpstr>
      <vt:lpstr>בא השמש?  מגל זה? קופה זו?</vt:lpstr>
      <vt:lpstr>מצות העומר</vt:lpstr>
      <vt:lpstr>סדר קצירת העומר</vt:lpstr>
      <vt:lpstr>מצגת של PowerPoint</vt:lpstr>
      <vt:lpstr>סדר קצירת העומר:</vt:lpstr>
      <vt:lpstr>סדר קצירת העומר:</vt:lpstr>
      <vt:lpstr>סדר קצירת העומר:</vt:lpstr>
      <vt:lpstr>וכיצד היה נעשה?</vt:lpstr>
      <vt:lpstr>הכנת העומר:</vt:lpstr>
      <vt:lpstr>סדר הקרבת העומר</vt:lpstr>
      <vt:lpstr>עשר קדושות הן</vt:lpstr>
      <vt:lpstr>שיעורי תורה</vt:lpstr>
      <vt:lpstr>שיעורי משקלים</vt:lpstr>
      <vt:lpstr>שיעורי מטבעות</vt:lpstr>
      <vt:lpstr>שיעורי מרחקים</vt:lpstr>
      <vt:lpstr>שיעורי תורה לצורך מצוה</vt:lpstr>
      <vt:lpstr>מצות ספירת העומר וימי הספירה:</vt:lpstr>
      <vt:lpstr>מצות ספירת העומר וימי הספירה:</vt:lpstr>
      <vt:lpstr>מטעמי המצוה:</vt:lpstr>
      <vt:lpstr>מטעמי המצוה:</vt:lpstr>
      <vt:lpstr>סגולה לשמירה</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ספירת העומר</dc:title>
  <dc:creator>אסף אזולאי</dc:creator>
  <cp:lastModifiedBy>אסף אזולאי</cp:lastModifiedBy>
  <cp:revision>87</cp:revision>
  <dcterms:created xsi:type="dcterms:W3CDTF">2015-05-16T20:08:08Z</dcterms:created>
  <dcterms:modified xsi:type="dcterms:W3CDTF">2015-06-02T20:49:40Z</dcterms:modified>
</cp:coreProperties>
</file>